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41" r:id="rId3"/>
    <p:sldId id="458" r:id="rId4"/>
    <p:sldId id="459" r:id="rId5"/>
    <p:sldId id="443" r:id="rId6"/>
    <p:sldId id="444" r:id="rId7"/>
    <p:sldId id="455" r:id="rId8"/>
    <p:sldId id="460" r:id="rId9"/>
    <p:sldId id="461" r:id="rId10"/>
    <p:sldId id="462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297" r:id="rId22"/>
    <p:sldId id="296" r:id="rId23"/>
    <p:sldId id="299" r:id="rId24"/>
    <p:sldId id="300" r:id="rId25"/>
    <p:sldId id="434" r:id="rId26"/>
    <p:sldId id="435" r:id="rId27"/>
    <p:sldId id="437" r:id="rId28"/>
    <p:sldId id="436" r:id="rId29"/>
    <p:sldId id="298" r:id="rId30"/>
    <p:sldId id="439" r:id="rId31"/>
    <p:sldId id="417" r:id="rId32"/>
    <p:sldId id="418" r:id="rId33"/>
    <p:sldId id="301" r:id="rId34"/>
    <p:sldId id="312" r:id="rId35"/>
    <p:sldId id="313" r:id="rId36"/>
    <p:sldId id="419" r:id="rId37"/>
    <p:sldId id="302" r:id="rId38"/>
    <p:sldId id="303" r:id="rId39"/>
    <p:sldId id="304" r:id="rId40"/>
    <p:sldId id="314" r:id="rId41"/>
    <p:sldId id="305" r:id="rId42"/>
    <p:sldId id="306" r:id="rId43"/>
    <p:sldId id="307" r:id="rId44"/>
    <p:sldId id="308" r:id="rId45"/>
    <p:sldId id="429" r:id="rId46"/>
    <p:sldId id="430" r:id="rId47"/>
    <p:sldId id="438" r:id="rId48"/>
    <p:sldId id="431" r:id="rId49"/>
    <p:sldId id="309" r:id="rId50"/>
    <p:sldId id="310" r:id="rId51"/>
    <p:sldId id="311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 autoAdjust="0"/>
    <p:restoredTop sz="96301"/>
  </p:normalViewPr>
  <p:slideViewPr>
    <p:cSldViewPr snapToGrid="0">
      <p:cViewPr varScale="1">
        <p:scale>
          <a:sx n="106" d="100"/>
          <a:sy n="106" d="100"/>
        </p:scale>
        <p:origin x="10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36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1341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873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85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75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4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Обучение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071B04-70D0-4815-8537-9D038CE4B6B4}"/>
              </a:ext>
            </a:extLst>
          </p:cNvPr>
          <p:cNvGrpSpPr/>
          <p:nvPr/>
        </p:nvGrpSpPr>
        <p:grpSpPr>
          <a:xfrm>
            <a:off x="1010909" y="2157815"/>
            <a:ext cx="7130935" cy="4507329"/>
            <a:chOff x="689836" y="1471663"/>
            <a:chExt cx="7130935" cy="4507329"/>
          </a:xfrm>
        </p:grpSpPr>
        <p:sp>
          <p:nvSpPr>
            <p:cNvPr id="33" name="Дуга 32">
              <a:extLst>
                <a:ext uri="{FF2B5EF4-FFF2-40B4-BE49-F238E27FC236}">
                  <a16:creationId xmlns:a16="http://schemas.microsoft.com/office/drawing/2014/main" id="{E99ED001-B461-406F-9719-ADAABC0F51E8}"/>
                </a:ext>
              </a:extLst>
            </p:cNvPr>
            <p:cNvSpPr/>
            <p:nvPr/>
          </p:nvSpPr>
          <p:spPr>
            <a:xfrm rot="10800000">
              <a:off x="4371646" y="1471663"/>
              <a:ext cx="2332260" cy="3926080"/>
            </a:xfrm>
            <a:prstGeom prst="arc">
              <a:avLst>
                <a:gd name="adj1" fmla="val 10943344"/>
                <a:gd name="adj2" fmla="val 21569501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AF56B06-1AA6-46F2-9906-592F6C5CE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320" y="3452669"/>
              <a:ext cx="0" cy="2172909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FC51F5E-E771-4367-A71C-699C9DA577FB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48" y="5613779"/>
              <a:ext cx="6393292" cy="0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1B3D82-E293-4B31-8A2E-B0BA188AD535}"/>
                </a:ext>
              </a:extLst>
            </p:cNvPr>
            <p:cNvSpPr txBox="1"/>
            <p:nvPr/>
          </p:nvSpPr>
          <p:spPr>
            <a:xfrm>
              <a:off x="689836" y="3429000"/>
              <a:ext cx="550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4E2B0B-7141-49CD-91E9-5E0D27DE4172}"/>
                </a:ext>
              </a:extLst>
            </p:cNvPr>
            <p:cNvSpPr txBox="1"/>
            <p:nvPr/>
          </p:nvSpPr>
          <p:spPr>
            <a:xfrm>
              <a:off x="7465540" y="5198932"/>
              <a:ext cx="355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FF696-1B7B-4FE4-B366-15884F11511E}"/>
                </a:ext>
              </a:extLst>
            </p:cNvPr>
            <p:cNvSpPr txBox="1"/>
            <p:nvPr/>
          </p:nvSpPr>
          <p:spPr>
            <a:xfrm>
              <a:off x="1460213" y="3357690"/>
              <a:ext cx="2078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роста скорости (градиент)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25296A-480F-4715-9131-343ACE524E13}"/>
                </a:ext>
              </a:extLst>
            </p:cNvPr>
            <p:cNvSpPr txBox="1"/>
            <p:nvPr/>
          </p:nvSpPr>
          <p:spPr>
            <a:xfrm>
              <a:off x="1460213" y="4425452"/>
              <a:ext cx="2114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спуска (антиградиент)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A5A6BA-E7F4-49C7-B532-2E12130B430A}"/>
                </a:ext>
              </a:extLst>
            </p:cNvPr>
            <p:cNvSpPr txBox="1"/>
            <p:nvPr/>
          </p:nvSpPr>
          <p:spPr>
            <a:xfrm>
              <a:off x="4516105" y="3650442"/>
              <a:ext cx="1112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Большая скорость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DE874-DB78-4521-AA25-95773AAE531C}"/>
                </a:ext>
              </a:extLst>
            </p:cNvPr>
            <p:cNvSpPr txBox="1"/>
            <p:nvPr/>
          </p:nvSpPr>
          <p:spPr>
            <a:xfrm>
              <a:off x="4754577" y="4280790"/>
              <a:ext cx="106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Средняя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341DC6-B777-40BE-8B13-3A4802B02180}"/>
                </a:ext>
              </a:extLst>
            </p:cNvPr>
            <p:cNvSpPr txBox="1"/>
            <p:nvPr/>
          </p:nvSpPr>
          <p:spPr>
            <a:xfrm>
              <a:off x="5150705" y="4789582"/>
              <a:ext cx="165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Низкая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B282A9-DE4E-4F4D-BF1F-AB6F88C33C99}"/>
                </a:ext>
              </a:extLst>
            </p:cNvPr>
            <p:cNvSpPr txBox="1"/>
            <p:nvPr/>
          </p:nvSpPr>
          <p:spPr>
            <a:xfrm>
              <a:off x="5297181" y="5640438"/>
              <a:ext cx="588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W*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DEEE0E13-6F71-4AE1-B60D-2A0440232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4247" y="3402175"/>
              <a:ext cx="163495" cy="692594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A88FCDC6-650F-429E-A847-9984D5AC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8" y="5397744"/>
              <a:ext cx="427438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BA2BBAB8-8DEA-483A-9745-A9D66745A2C5}"/>
                </a:ext>
              </a:extLst>
            </p:cNvPr>
            <p:cNvCxnSpPr>
              <a:cxnSpLocks/>
            </p:cNvCxnSpPr>
            <p:nvPr/>
          </p:nvCxnSpPr>
          <p:spPr>
            <a:xfrm>
              <a:off x="3423953" y="4442714"/>
              <a:ext cx="182124" cy="725671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0D6257B2-2886-4F73-94A2-C9A853BABC9D}"/>
                </a:ext>
              </a:extLst>
            </p:cNvPr>
            <p:cNvCxnSpPr>
              <a:cxnSpLocks/>
            </p:cNvCxnSpPr>
            <p:nvPr/>
          </p:nvCxnSpPr>
          <p:spPr>
            <a:xfrm>
              <a:off x="5548833" y="5397744"/>
              <a:ext cx="0" cy="23002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96A10A-6136-474D-8EAB-9CAE7F645FDA}"/>
                </a:ext>
              </a:extLst>
            </p:cNvPr>
            <p:cNvSpPr txBox="1"/>
            <p:nvPr/>
          </p:nvSpPr>
          <p:spPr>
            <a:xfrm>
              <a:off x="5838326" y="3440871"/>
              <a:ext cx="847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r>
                <a:rPr lang="ru-RU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(</a:t>
              </a:r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w)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0458017-D102-45B0-8D73-4D2F719EF953}"/>
                </a:ext>
              </a:extLst>
            </p:cNvPr>
            <p:cNvCxnSpPr>
              <a:cxnSpLocks/>
            </p:cNvCxnSpPr>
            <p:nvPr/>
          </p:nvCxnSpPr>
          <p:spPr>
            <a:xfrm>
              <a:off x="4289832" y="3322743"/>
              <a:ext cx="177078" cy="10800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40205565-168C-4449-A67F-75CE54EEA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4661" y="5197239"/>
              <a:ext cx="454640" cy="229194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D8D259A-C91F-49DF-AEE3-AD027902A5A5}"/>
                </a:ext>
              </a:extLst>
            </p:cNvPr>
            <p:cNvSpPr/>
            <p:nvPr/>
          </p:nvSpPr>
          <p:spPr>
            <a:xfrm>
              <a:off x="4348490" y="3831911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6270F157-49CA-4347-A09D-6372CE5B0C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0738" y="4661981"/>
              <a:ext cx="544741" cy="7187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F2D631B-56FB-4E58-B17E-4F61CD5EE6B0}"/>
                </a:ext>
              </a:extLst>
            </p:cNvPr>
            <p:cNvSpPr/>
            <p:nvPr/>
          </p:nvSpPr>
          <p:spPr>
            <a:xfrm>
              <a:off x="4722920" y="4910227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BE1CEB9B-88E2-4CB7-83B3-17E6211479B2}"/>
                </a:ext>
              </a:extLst>
            </p:cNvPr>
            <p:cNvSpPr/>
            <p:nvPr/>
          </p:nvSpPr>
          <p:spPr>
            <a:xfrm>
              <a:off x="5128070" y="5242578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0E841-805B-43F6-BA72-61137CA6E218}"/>
                  </a:ext>
                </a:extLst>
              </p:cNvPr>
              <p:cNvSpPr txBox="1"/>
              <p:nvPr/>
            </p:nvSpPr>
            <p:spPr>
              <a:xfrm>
                <a:off x="8099331" y="4575769"/>
                <a:ext cx="4056448" cy="1121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algn="ctr">
                  <a:spcAft>
                    <a:spcPts val="600"/>
                  </a:spcAft>
                  <a:buNone/>
                  <a:tabLst>
                    <a:tab pos="4508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ar-AE" sz="22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𝑁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p>
                        <m:e>
                          <m:r>
                            <a:rPr lang="ar-AE" sz="2200" i="0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2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0E841-805B-43F6-BA72-61137CA6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31" y="4575769"/>
                <a:ext cx="4056448" cy="112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BF3398-8DEF-474D-AEAB-A23E0BF5BE21}"/>
              </a:ext>
            </a:extLst>
          </p:cNvPr>
          <p:cNvSpPr txBox="1"/>
          <p:nvPr/>
        </p:nvSpPr>
        <p:spPr>
          <a:xfrm>
            <a:off x="639691" y="1021353"/>
            <a:ext cx="11252895" cy="2546063"/>
          </a:xfrm>
          <a:prstGeom prst="rect">
            <a:avLst/>
          </a:prstGeom>
          <a:noFill/>
        </p:spPr>
        <p:txBody>
          <a:bodyPr wrap="square" lIns="144000" tIns="72000" rIns="144000" bIns="72000">
            <a:spAutoFit/>
          </a:bodyPr>
          <a:lstStyle/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800" dirty="0">
                <a:solidFill>
                  <a:srgbClr val="0F2B5E"/>
                </a:solidFill>
              </a:rPr>
              <a:t>Практически все алгоритмы обучения современных нейронных сетей – </a:t>
            </a:r>
            <a:r>
              <a:rPr lang="ru-RU" sz="2800" dirty="0">
                <a:solidFill>
                  <a:srgbClr val="C00000"/>
                </a:solidFill>
              </a:rPr>
              <a:t>модификации градиентного спуска</a:t>
            </a:r>
            <a:r>
              <a:rPr lang="ru-RU" sz="2800" dirty="0">
                <a:solidFill>
                  <a:srgbClr val="0F2B5E"/>
                </a:solidFill>
              </a:rPr>
              <a:t>.</a:t>
            </a:r>
          </a:p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800" dirty="0">
                <a:solidFill>
                  <a:srgbClr val="C00000"/>
                </a:solidFill>
              </a:rPr>
              <a:t>Метод обратного распространения ошибки </a:t>
            </a:r>
            <a:r>
              <a:rPr lang="ru-RU" sz="2800" dirty="0">
                <a:solidFill>
                  <a:srgbClr val="0F2B5E"/>
                </a:solidFill>
              </a:rPr>
              <a:t>–  это многоступенчатая (послойная) реализация метода градиентного спуска.</a:t>
            </a:r>
          </a:p>
          <a:p>
            <a:pPr marL="0" lvl="1">
              <a:spcAft>
                <a:spcPts val="600"/>
              </a:spcAft>
              <a:tabLst>
                <a:tab pos="450850" algn="l"/>
              </a:tabLst>
              <a:defRPr/>
            </a:pPr>
            <a:r>
              <a:rPr lang="ru-RU" sz="2400" b="1" dirty="0">
                <a:solidFill>
                  <a:srgbClr val="C0003A"/>
                </a:solidFill>
                <a:latin typeface="Mont SemiBold" pitchFamily="2" charset="0"/>
              </a:rPr>
              <a:t>Правило обновления весов в нейронных сетях</a:t>
            </a:r>
          </a:p>
        </p:txBody>
      </p:sp>
      <p:sp>
        <p:nvSpPr>
          <p:cNvPr id="32" name="Google Shape;260;p50">
            <a:extLst>
              <a:ext uri="{FF2B5EF4-FFF2-40B4-BE49-F238E27FC236}">
                <a16:creationId xmlns:a16="http://schemas.microsoft.com/office/drawing/2014/main" id="{F49E055D-21C0-4F25-AA63-D5853CA47303}"/>
              </a:ext>
            </a:extLst>
          </p:cNvPr>
          <p:cNvSpPr txBox="1"/>
          <p:nvPr/>
        </p:nvSpPr>
        <p:spPr bwMode="auto">
          <a:xfrm>
            <a:off x="639691" y="275394"/>
            <a:ext cx="9482618" cy="6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1F3864"/>
              </a:buClr>
              <a:buSzPts val="1500"/>
              <a:defRPr/>
            </a:pPr>
            <a:r>
              <a:rPr lang="ru-RU" sz="3000" dirty="0">
                <a:solidFill>
                  <a:srgbClr val="0F2B5E"/>
                </a:solidFill>
                <a:latin typeface="Mont SemiBold Italic"/>
                <a:ea typeface="Jost"/>
              </a:rPr>
              <a:t>Метод обратного распространения ошибки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3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1065"/>
            <a:ext cx="7920880" cy="82773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Обучение нейронной сети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2299732" y="4206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(Ожидание-Реальность)</a:t>
            </a:r>
            <a:r>
              <a:rPr lang="ru-RU" sz="2800" baseline="30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AE07218-2351-4249-A144-F7AA5F6AAB77}"/>
              </a:ext>
            </a:extLst>
          </p:cNvPr>
          <p:cNvSpPr txBox="1"/>
          <p:nvPr/>
        </p:nvSpPr>
        <p:spPr>
          <a:xfrm>
            <a:off x="0" y="5373216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y=f(</a:t>
            </a:r>
            <a:r>
              <a:rPr lang="ru-RU" sz="3600" dirty="0">
                <a:latin typeface="Comic Sans MS" panose="030F0702030302020204" pitchFamily="66" charset="0"/>
              </a:rPr>
              <a:t>Х</a:t>
            </a:r>
            <a:r>
              <a:rPr lang="en-US" sz="3600" dirty="0">
                <a:latin typeface="Comic Sans MS" panose="030F0702030302020204" pitchFamily="66" charset="0"/>
              </a:rPr>
              <a:t>)</a:t>
            </a:r>
            <a:endParaRPr lang="ru-RU" sz="3600" dirty="0">
              <a:latin typeface="Comic Sans MS" panose="030F07020303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9E184E-1D08-4A26-838D-30B165AE296C}"/>
              </a:ext>
            </a:extLst>
          </p:cNvPr>
          <p:cNvSpPr txBox="1"/>
          <p:nvPr/>
        </p:nvSpPr>
        <p:spPr>
          <a:xfrm>
            <a:off x="2639616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/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картинка 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х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 (</a:t>
                </a:r>
                <a:r>
                  <a:rPr lang="en-US" sz="2400" dirty="0">
                    <a:solidFill>
                      <a:schemeClr val="tx1"/>
                    </a:solidFill>
                  </a:rPr>
                  <a:t>784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blipFill>
                <a:blip r:embed="rId5"/>
                <a:stretch>
                  <a:fillRect l="-377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/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«уверенность в числе» (10  значений)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blipFill>
                <a:blip r:embed="rId6"/>
                <a:stretch>
                  <a:fillRect t="-10526" r="-3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/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веса и </a:t>
                </a:r>
                <a:r>
                  <a:rPr lang="en-US" sz="2400" dirty="0">
                    <a:solidFill>
                      <a:schemeClr val="tx1"/>
                    </a:solidFill>
                  </a:rPr>
                  <a:t>biases 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sz="2400" dirty="0">
                    <a:solidFill>
                      <a:schemeClr val="tx1"/>
                    </a:solidFill>
                  </a:rPr>
                  <a:t>13002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6499561" y="4750115"/>
            <a:ext cx="34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Функция Потерь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185" y="98864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2382829" y="886044"/>
            <a:ext cx="9247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Обучить нейронную сеть – значит минимизировать ошибку ее обучения на тестах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7382374" y="5246448"/>
            <a:ext cx="450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Ошибка – это Функция потерь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6609806" y="3135086"/>
            <a:ext cx="1471748" cy="0"/>
          </a:xfrm>
          <a:prstGeom prst="straightConnector1">
            <a:avLst/>
          </a:prstGeom>
          <a:ln w="603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33" grpId="0" animBg="1"/>
      <p:bldP spid="31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725" y="414618"/>
            <a:ext cx="11515725" cy="634082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Схема обучения многослойного </a:t>
            </a:r>
            <a:r>
              <a:rPr lang="ru-RU" sz="3600" dirty="0" err="1">
                <a:solidFill>
                  <a:srgbClr val="0F2B5E"/>
                </a:solidFill>
                <a:latin typeface="Mont SemiBold Italic"/>
                <a:cs typeface="+mn-cs"/>
              </a:rPr>
              <a:t>перцептрона</a:t>
            </a:r>
            <a:endParaRPr lang="ru-RU" sz="36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725" y="1022676"/>
            <a:ext cx="1143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1. Инициализировать веса и параметры функции активации в малые ненулевые значения;</a:t>
            </a:r>
          </a:p>
          <a:p>
            <a:r>
              <a:rPr lang="ru-RU" sz="2400" dirty="0"/>
              <a:t>2. Подать на вход один образ и рассчитать выход;</a:t>
            </a:r>
          </a:p>
          <a:p>
            <a:r>
              <a:rPr lang="ru-RU" sz="2400" dirty="0"/>
              <a:t>3. Посчитать ошибку (функцию потерь).</a:t>
            </a:r>
          </a:p>
          <a:p>
            <a:r>
              <a:rPr lang="ru-RU" sz="2400" dirty="0"/>
              <a:t>4. Изменить веса и параметры функции активации так, чтобы ошибка уменьшилась.</a:t>
            </a:r>
          </a:p>
          <a:p>
            <a:r>
              <a:rPr lang="ru-RU" sz="2400" dirty="0"/>
              <a:t>5. Повторить шаги 2-4 до тех пор, пока ошибка не перестанет убывать или не станет достаточно малой.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1438275" y="3860995"/>
            <a:ext cx="2932194" cy="2752725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19" idx="2"/>
              <a:endCxn id="18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35" idx="6"/>
              <a:endCxn id="14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17" y="3948028"/>
            <a:ext cx="5402122" cy="257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5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346646"/>
            <a:ext cx="10801350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Функция потерь </a:t>
                </a:r>
                <a:r>
                  <a:rPr lang="ru-RU" sz="2400" dirty="0"/>
                  <a:t>– </a:t>
                </a:r>
                <a:r>
                  <a:rPr lang="en-US" sz="2400" dirty="0"/>
                  <a:t>loss function –</a:t>
                </a:r>
                <a:r>
                  <a:rPr lang="ru-RU" sz="2400" dirty="0"/>
                  <a:t> функция, которая минимизируется в ходе обучения нейронной сети (ошибка работы нейронной сети)</a:t>
                </a:r>
              </a:p>
              <a:p>
                <a:pPr>
                  <a:spcAft>
                    <a:spcPts val="600"/>
                  </a:spcAft>
                </a:pPr>
                <a:endParaRPr lang="ru-RU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pPr marL="6223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Функция потерь должна удовлетворять условиям оптимизации, например иметь производные. Для каждого метода оптимизации значение минимума функции потерь свое.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Метрика</a:t>
                </a:r>
                <a:r>
                  <a:rPr lang="ru-RU" sz="2400" dirty="0"/>
                  <a:t> - </a:t>
                </a:r>
                <a:r>
                  <a:rPr lang="en-US" sz="2400" dirty="0"/>
                  <a:t> </a:t>
                </a:r>
                <a:r>
                  <a:rPr lang="ru-RU" sz="2400" dirty="0"/>
                  <a:t>показатель качества работы нейронной сети. Это значение по которому оценивает работоспособность сети. Метрик может быть много!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позволяют сравнивать нейронные сети.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интерпретируемы.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могут не удовлетворять условиям оптимизации.</a:t>
                </a: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  <a:blipFill>
                <a:blip r:embed="rId2"/>
                <a:stretch>
                  <a:fillRect l="-879" t="-964" r="-494" b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</p:spTree>
    <p:extLst>
      <p:ext uri="{BB962C8B-B14F-4D97-AF65-F5344CB8AC3E}">
        <p14:creationId xmlns:p14="http://schemas.microsoft.com/office/powerpoint/2010/main" val="2293150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9400" y="882661"/>
            <a:ext cx="1110342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/>
              <a:t>Функция потерь </a:t>
            </a:r>
            <a:r>
              <a:rPr lang="ru-RU" sz="2400" dirty="0"/>
              <a:t>– </a:t>
            </a:r>
            <a:r>
              <a:rPr lang="en-US" sz="2400" dirty="0"/>
              <a:t>loss function –</a:t>
            </a:r>
            <a:r>
              <a:rPr lang="ru-RU" sz="2400" dirty="0"/>
              <a:t> функция, которая минимизируется в ходе обучения нейронной сети (ошибка работы нейронной сети)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Функции потерь как правило снижают.</a:t>
            </a:r>
          </a:p>
          <a:p>
            <a:pPr>
              <a:spcAft>
                <a:spcPts val="600"/>
              </a:spcAft>
            </a:pPr>
            <a:r>
              <a:rPr lang="ru-RU" sz="2400" b="1" dirty="0"/>
              <a:t>Метрика</a:t>
            </a:r>
            <a:r>
              <a:rPr lang="ru-RU" sz="2400" dirty="0"/>
              <a:t> - </a:t>
            </a:r>
            <a:r>
              <a:rPr lang="en-US" sz="2400" dirty="0"/>
              <a:t> </a:t>
            </a:r>
            <a:r>
              <a:rPr lang="ru-RU" sz="2400" dirty="0"/>
              <a:t>показатель качества работы нейронной сети. Это значение по которому оценивает работоспособность сети. Метрик может быть много!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Метрики как правило растут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  <p:pic>
        <p:nvPicPr>
          <p:cNvPr id="1028" name="Picture 4" descr="Loss function (left) and DI metric (right) during the 100 epochs of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05" y="3421818"/>
            <a:ext cx="4933420" cy="24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1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Итерация, эпоха - </a:t>
            </a:r>
            <a:r>
              <a:rPr lang="ru-RU" sz="2400" dirty="0"/>
              <a:t>Это счетчик, который увеличивается, когда нейронная сеть проходит один тренировочный </a:t>
            </a:r>
            <a:r>
              <a:rPr lang="ru-RU" sz="2400" dirty="0" err="1"/>
              <a:t>наборво</a:t>
            </a:r>
            <a:r>
              <a:rPr lang="ru-RU" sz="2400" dirty="0"/>
              <a:t>. Т.е. общее количество тренировочных сетов пройденных нейронной сетью.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1968499" y="2405729"/>
            <a:ext cx="5508625" cy="41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72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dirty="0" err="1"/>
              <a:t>Батч</a:t>
            </a:r>
            <a:r>
              <a:rPr lang="ru-RU" sz="2400" dirty="0"/>
              <a:t> </a:t>
            </a:r>
            <a:r>
              <a:rPr lang="ru-RU" sz="2400" b="1" dirty="0"/>
              <a:t>обучения</a:t>
            </a:r>
            <a:r>
              <a:rPr lang="ru-RU" sz="2400" dirty="0"/>
              <a:t> (</a:t>
            </a:r>
            <a:r>
              <a:rPr lang="ru-RU" sz="2400" b="1" dirty="0"/>
              <a:t>пакет, </a:t>
            </a:r>
            <a:r>
              <a:rPr lang="ru-RU" sz="2400" b="1" dirty="0" err="1"/>
              <a:t>минибатч</a:t>
            </a:r>
            <a:r>
              <a:rPr lang="ru-RU" sz="2400" dirty="0"/>
              <a:t>) – часто все данные наедается положить один шаг оптимизатора в силу ограниченности вычислительных мощностей. Поэтому каждую эпоху набор данных делят на </a:t>
            </a:r>
            <a:r>
              <a:rPr lang="ru-RU" sz="2400" dirty="0" err="1"/>
              <a:t>подвыборки</a:t>
            </a:r>
            <a:r>
              <a:rPr lang="ru-RU" sz="2400" dirty="0"/>
              <a:t>. Каждую </a:t>
            </a:r>
            <a:r>
              <a:rPr lang="ru-RU" sz="2400" dirty="0" err="1"/>
              <a:t>подвыборку</a:t>
            </a:r>
            <a:r>
              <a:rPr lang="ru-RU" sz="2400" dirty="0"/>
              <a:t> называют </a:t>
            </a:r>
            <a:r>
              <a:rPr lang="ru-RU" sz="2400" dirty="0" err="1"/>
              <a:t>батч</a:t>
            </a:r>
            <a:r>
              <a:rPr lang="ru-RU" sz="2400" dirty="0"/>
              <a:t>.</a:t>
            </a:r>
          </a:p>
          <a:p>
            <a:pPr marL="0" lvl="3" algn="just">
              <a:spcAft>
                <a:spcPts val="600"/>
              </a:spcAft>
            </a:pPr>
            <a:r>
              <a:rPr lang="ru-RU" sz="2400" dirty="0"/>
              <a:t>Часто </a:t>
            </a:r>
            <a:r>
              <a:rPr lang="ru-RU" sz="2400" dirty="0" err="1"/>
              <a:t>подвыборки</a:t>
            </a:r>
            <a:r>
              <a:rPr lang="ru-RU" sz="2400" dirty="0"/>
              <a:t> выбираются случайным образом – тогда оптимизация называется стохастической.</a:t>
            </a:r>
            <a:endParaRPr lang="en-US" sz="24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>
            <a:noAutofit/>
          </a:bodyPr>
          <a:lstStyle/>
          <a:p>
            <a:pPr lvl="1"/>
            <a:r>
              <a:rPr lang="ru-RU" sz="3600" b="1" dirty="0"/>
              <a:t>Основные понятия обучения нейронной сети</a:t>
            </a:r>
            <a:endParaRPr lang="ru-RU" sz="4000" b="1" dirty="0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4978400" y="3982778"/>
            <a:ext cx="3429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37670" y="3177997"/>
            <a:ext cx="1100182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i="1" dirty="0"/>
              <a:t>Эпоха  </a:t>
            </a:r>
            <a:r>
              <a:rPr lang="ru-RU" sz="2400" dirty="0"/>
              <a:t>- увеличивается каждый раз, когда проходится весь набор тренировочных данных (или его заданная часть).</a:t>
            </a:r>
          </a:p>
          <a:p>
            <a:pPr marL="0" lvl="3" algn="just">
              <a:spcAft>
                <a:spcPts val="600"/>
              </a:spcAft>
            </a:pPr>
            <a:endParaRPr lang="ru-RU" sz="2400" dirty="0"/>
          </a:p>
        </p:txBody>
      </p:sp>
      <p:pic>
        <p:nvPicPr>
          <p:cNvPr id="9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7" r="333"/>
          <a:stretch/>
        </p:blipFill>
        <p:spPr bwMode="auto">
          <a:xfrm>
            <a:off x="8407400" y="3982778"/>
            <a:ext cx="35052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74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4102" name="Picture 6" descr="Overfitting &amp; Underfitting in Machine Learning - Analytics Yog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270430"/>
            <a:ext cx="5723238" cy="33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Переобучение – </a:t>
            </a:r>
            <a:r>
              <a:rPr lang="ru-RU" sz="2400" dirty="0"/>
              <a:t> явление, когда построенная модель хорошо объясняет примеры из обучающей выборки, но относительно плохо работает на примерах, не участвовавших в обучении (на примерах из тестовой выборки).</a:t>
            </a:r>
          </a:p>
          <a:p>
            <a:pPr>
              <a:spcAft>
                <a:spcPts val="600"/>
              </a:spcAft>
            </a:pPr>
            <a:r>
              <a:rPr lang="ru-RU" sz="2400" dirty="0"/>
              <a:t>Это связно с тем, что модель запоминает огромное количество всех возможных примеров вместо того, чтобы научиться подмечать особенности.</a:t>
            </a:r>
            <a:endParaRPr lang="en-US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6100" y="37663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202122"/>
                </a:solidFill>
                <a:latin typeface="Arial" panose="020B0604020202020204" pitchFamily="34" charset="0"/>
              </a:rPr>
              <a:t>Методы борьбы с переобучением: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перекрёстная проверка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Регуляризация сети,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ранняя остановка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</p:txBody>
      </p:sp>
    </p:spTree>
    <p:extLst>
      <p:ext uri="{BB962C8B-B14F-4D97-AF65-F5344CB8AC3E}">
        <p14:creationId xmlns:p14="http://schemas.microsoft.com/office/powerpoint/2010/main" val="345476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8639" y="895361"/>
            <a:ext cx="1110342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800" b="1" dirty="0"/>
              <a:t>Тренировочный набор данных </a:t>
            </a:r>
            <a:r>
              <a:rPr lang="ru-RU" sz="2800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sz="2800" b="1" dirty="0" err="1"/>
              <a:t>Валидационный</a:t>
            </a:r>
            <a:r>
              <a:rPr lang="ru-RU" sz="2800" b="1" dirty="0"/>
              <a:t> набор данных </a:t>
            </a:r>
            <a:r>
              <a:rPr lang="ru-RU" sz="2800" dirty="0"/>
              <a:t>— это последовательность данных, которыми оперирует нейронная сеть в ходе обучения для оценки точности.</a:t>
            </a:r>
          </a:p>
          <a:p>
            <a:pPr>
              <a:spcAft>
                <a:spcPts val="600"/>
              </a:spcAft>
            </a:pPr>
            <a:r>
              <a:rPr lang="ru-RU" sz="2800" b="1" dirty="0"/>
              <a:t>Тестовый набор данных </a:t>
            </a:r>
            <a:r>
              <a:rPr lang="ru-RU" sz="2800" dirty="0"/>
              <a:t>–  независимый набор данных на которых сеть проверяется. </a:t>
            </a:r>
          </a:p>
        </p:txBody>
      </p:sp>
      <p:pic>
        <p:nvPicPr>
          <p:cNvPr id="2050" name="Picture 2" descr="Understanding Train, Test, and Validation Split in Simple Quick Terms | by  Rahul Chava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4" y="3595369"/>
            <a:ext cx="5826126" cy="32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700" y="4509818"/>
            <a:ext cx="6667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 каждой эпохе обучения как бы новая модель. </a:t>
            </a:r>
          </a:p>
          <a:p>
            <a:r>
              <a:rPr lang="ru-RU" sz="2400" dirty="0"/>
              <a:t>Модель с измененным оптимизатором </a:t>
            </a:r>
            <a:br>
              <a:rPr lang="ru-RU" sz="2400" dirty="0"/>
            </a:br>
            <a:r>
              <a:rPr lang="ru-RU" sz="2400" dirty="0"/>
              <a:t>или параметрами – новая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372301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35" y="1136500"/>
            <a:ext cx="7265294" cy="3859816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/>
          </p:nvPr>
        </p:nvGraphicFramePr>
        <p:xfrm>
          <a:off x="4119564" y="5338792"/>
          <a:ext cx="8072436" cy="1280160"/>
        </p:xfrm>
        <a:graphic>
          <a:graphicData uri="http://schemas.openxmlformats.org/drawingml/2006/table">
            <a:tbl>
              <a:tblPr/>
              <a:tblGrid>
                <a:gridCol w="2018109">
                  <a:extLst>
                    <a:ext uri="{9D8B030D-6E8A-4147-A177-3AD203B41FA5}">
                      <a16:colId xmlns:a16="http://schemas.microsoft.com/office/drawing/2014/main" val="3766718259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778892886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557401324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73982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Overfitting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Right Fit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Underfitting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0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Training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2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Test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258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5300" y="1352400"/>
            <a:ext cx="44830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Переобучение выражается в пониженной точности на выборке, отличающейся от тренировочной.</a:t>
            </a:r>
          </a:p>
          <a:p>
            <a:endParaRPr lang="ru-RU" sz="2400" dirty="0"/>
          </a:p>
          <a:p>
            <a:r>
              <a:rPr lang="ru-RU" sz="2400" dirty="0"/>
              <a:t>Также иногда имеет место эффект </a:t>
            </a:r>
            <a:r>
              <a:rPr lang="ru-RU" sz="2400" dirty="0" err="1"/>
              <a:t>недообучения</a:t>
            </a:r>
            <a:r>
              <a:rPr lang="ru-RU" sz="2400" dirty="0"/>
              <a:t> – высокой ошибке на любой выборке.</a:t>
            </a:r>
          </a:p>
        </p:txBody>
      </p:sp>
    </p:spTree>
    <p:extLst>
      <p:ext uri="{BB962C8B-B14F-4D97-AF65-F5344CB8AC3E}">
        <p14:creationId xmlns:p14="http://schemas.microsoft.com/office/powerpoint/2010/main" val="305816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 преобразуют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200" dirty="0"/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  <a:blipFill>
                <a:blip r:embed="rId2"/>
                <a:stretch>
                  <a:fillRect l="-504" t="-1072" r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1188724" y="3789185"/>
            <a:ext cx="9622105" cy="24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300" y="1352400"/>
            <a:ext cx="1010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Обобщающая способность  - это точность на тестовой выборке. Точнее это разность точности на тестовой и тренировочной выборках.</a:t>
            </a:r>
          </a:p>
          <a:p>
            <a:endParaRPr lang="ru-RU" sz="2400" dirty="0"/>
          </a:p>
          <a:p>
            <a:r>
              <a:rPr lang="ru-RU" sz="2400" dirty="0"/>
              <a:t>Поэтому в ходе обучения важна не сама точность на тренировочной выборке, а разность ее с точностью на тестовой выборке.</a:t>
            </a:r>
          </a:p>
          <a:p>
            <a:r>
              <a:rPr lang="ru-RU" sz="2400" dirty="0"/>
              <a:t> </a:t>
            </a:r>
          </a:p>
        </p:txBody>
      </p:sp>
      <p:pic>
        <p:nvPicPr>
          <p:cNvPr id="6146" name="Picture 2" descr="Theory of Deep Learning: Gener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487737"/>
            <a:ext cx="56673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5300" y="3660724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Поэтому тестовые данные должны быть максимально независимы от тренировочных.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2450" y="4664759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Другой подход – это использование нескольких </a:t>
            </a:r>
            <a:r>
              <a:rPr lang="ru-RU" dirty="0" err="1"/>
              <a:t>валидационных</a:t>
            </a:r>
            <a:r>
              <a:rPr lang="ru-RU" dirty="0"/>
              <a:t> наборов </a:t>
            </a:r>
            <a:r>
              <a:rPr lang="en-US" dirty="0"/>
              <a:t>(k-folds, loo).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346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BF3398-8DEF-474D-AEAB-A23E0BF5BE21}"/>
              </a:ext>
            </a:extLst>
          </p:cNvPr>
          <p:cNvSpPr txBox="1"/>
          <p:nvPr/>
        </p:nvSpPr>
        <p:spPr>
          <a:xfrm>
            <a:off x="639691" y="1021353"/>
            <a:ext cx="11252895" cy="884070"/>
          </a:xfrm>
          <a:prstGeom prst="rect">
            <a:avLst/>
          </a:prstGeom>
          <a:noFill/>
        </p:spPr>
        <p:txBody>
          <a:bodyPr wrap="square" lIns="144000" tIns="72000" rIns="144000" bIns="72000">
            <a:spAutoFit/>
          </a:bodyPr>
          <a:lstStyle/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400" dirty="0">
                <a:solidFill>
                  <a:srgbClr val="0F2B5E"/>
                </a:solidFill>
              </a:rPr>
              <a:t>На практике проблема обучения заключается в том, что оптимизация проводится по большему числу параметров, ошибка ведет себя не линейно</a:t>
            </a:r>
            <a:endParaRPr lang="ru-RU" sz="2000" b="1" dirty="0">
              <a:solidFill>
                <a:srgbClr val="C0003A"/>
              </a:solidFill>
              <a:latin typeface="Mont SemiBold" pitchFamily="2" charset="0"/>
            </a:endParaRPr>
          </a:p>
        </p:txBody>
      </p:sp>
      <p:sp>
        <p:nvSpPr>
          <p:cNvPr id="32" name="Google Shape;260;p50">
            <a:extLst>
              <a:ext uri="{FF2B5EF4-FFF2-40B4-BE49-F238E27FC236}">
                <a16:creationId xmlns:a16="http://schemas.microsoft.com/office/drawing/2014/main" id="{F49E055D-21C0-4F25-AA63-D5853CA47303}"/>
              </a:ext>
            </a:extLst>
          </p:cNvPr>
          <p:cNvSpPr txBox="1"/>
          <p:nvPr/>
        </p:nvSpPr>
        <p:spPr bwMode="auto">
          <a:xfrm>
            <a:off x="639691" y="275394"/>
            <a:ext cx="9482618" cy="6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1F3864"/>
              </a:buClr>
              <a:buSzPts val="1500"/>
              <a:defRPr/>
            </a:pPr>
            <a:r>
              <a:rPr lang="ru-RU" sz="3000" dirty="0">
                <a:solidFill>
                  <a:srgbClr val="0F2B5E"/>
                </a:solidFill>
                <a:latin typeface="Mont SemiBold Italic"/>
                <a:ea typeface="Jost"/>
              </a:rPr>
              <a:t>Метод обратного распространения ошибки</a:t>
            </a:r>
            <a:endParaRPr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E071B04-70D0-4815-8537-9D038CE4B6B4}"/>
              </a:ext>
            </a:extLst>
          </p:cNvPr>
          <p:cNvGrpSpPr/>
          <p:nvPr/>
        </p:nvGrpSpPr>
        <p:grpSpPr>
          <a:xfrm>
            <a:off x="400660" y="1586498"/>
            <a:ext cx="7130935" cy="4507329"/>
            <a:chOff x="689836" y="1471663"/>
            <a:chExt cx="7130935" cy="4507329"/>
          </a:xfrm>
        </p:grpSpPr>
        <p:sp>
          <p:nvSpPr>
            <p:cNvPr id="30" name="Дуга 29">
              <a:extLst>
                <a:ext uri="{FF2B5EF4-FFF2-40B4-BE49-F238E27FC236}">
                  <a16:creationId xmlns:a16="http://schemas.microsoft.com/office/drawing/2014/main" id="{E99ED001-B461-406F-9719-ADAABC0F51E8}"/>
                </a:ext>
              </a:extLst>
            </p:cNvPr>
            <p:cNvSpPr/>
            <p:nvPr/>
          </p:nvSpPr>
          <p:spPr>
            <a:xfrm rot="10800000">
              <a:off x="4371646" y="1471663"/>
              <a:ext cx="2332260" cy="3926080"/>
            </a:xfrm>
            <a:prstGeom prst="arc">
              <a:avLst>
                <a:gd name="adj1" fmla="val 10943344"/>
                <a:gd name="adj2" fmla="val 21569501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F56B06-1AA6-46F2-9906-592F6C5CE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320" y="3452669"/>
              <a:ext cx="0" cy="2172909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3FC51F5E-E771-4367-A71C-699C9DA577FB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48" y="5613779"/>
              <a:ext cx="6393292" cy="0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1B3D82-E293-4B31-8A2E-B0BA188AD535}"/>
                </a:ext>
              </a:extLst>
            </p:cNvPr>
            <p:cNvSpPr txBox="1"/>
            <p:nvPr/>
          </p:nvSpPr>
          <p:spPr>
            <a:xfrm>
              <a:off x="689836" y="3429000"/>
              <a:ext cx="550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4E2B0B-7141-49CD-91E9-5E0D27DE4172}"/>
                </a:ext>
              </a:extLst>
            </p:cNvPr>
            <p:cNvSpPr txBox="1"/>
            <p:nvPr/>
          </p:nvSpPr>
          <p:spPr>
            <a:xfrm>
              <a:off x="7465540" y="5198932"/>
              <a:ext cx="355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0FF696-1B7B-4FE4-B366-15884F11511E}"/>
                </a:ext>
              </a:extLst>
            </p:cNvPr>
            <p:cNvSpPr txBox="1"/>
            <p:nvPr/>
          </p:nvSpPr>
          <p:spPr>
            <a:xfrm>
              <a:off x="1460213" y="3357690"/>
              <a:ext cx="2078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роста скорости (градиент)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25296A-480F-4715-9131-343ACE524E13}"/>
                </a:ext>
              </a:extLst>
            </p:cNvPr>
            <p:cNvSpPr txBox="1"/>
            <p:nvPr/>
          </p:nvSpPr>
          <p:spPr>
            <a:xfrm>
              <a:off x="1460213" y="4425452"/>
              <a:ext cx="2114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спуска (антиградиент)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A5A6BA-E7F4-49C7-B532-2E12130B430A}"/>
                </a:ext>
              </a:extLst>
            </p:cNvPr>
            <p:cNvSpPr txBox="1"/>
            <p:nvPr/>
          </p:nvSpPr>
          <p:spPr>
            <a:xfrm>
              <a:off x="4516105" y="3650442"/>
              <a:ext cx="1112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Большая скорость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DE874-DB78-4521-AA25-95773AAE531C}"/>
                </a:ext>
              </a:extLst>
            </p:cNvPr>
            <p:cNvSpPr txBox="1"/>
            <p:nvPr/>
          </p:nvSpPr>
          <p:spPr>
            <a:xfrm>
              <a:off x="4754577" y="4280790"/>
              <a:ext cx="106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Средняя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341DC6-B777-40BE-8B13-3A4802B02180}"/>
                </a:ext>
              </a:extLst>
            </p:cNvPr>
            <p:cNvSpPr txBox="1"/>
            <p:nvPr/>
          </p:nvSpPr>
          <p:spPr>
            <a:xfrm>
              <a:off x="5150705" y="4789582"/>
              <a:ext cx="165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Низкая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B282A9-DE4E-4F4D-BF1F-AB6F88C33C99}"/>
                </a:ext>
              </a:extLst>
            </p:cNvPr>
            <p:cNvSpPr txBox="1"/>
            <p:nvPr/>
          </p:nvSpPr>
          <p:spPr>
            <a:xfrm>
              <a:off x="5297181" y="5640438"/>
              <a:ext cx="588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W*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DEEE0E13-6F71-4AE1-B60D-2A0440232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4247" y="3402175"/>
              <a:ext cx="163495" cy="692594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88FCDC6-650F-429E-A847-9984D5AC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8" y="5397744"/>
              <a:ext cx="427438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BA2BBAB8-8DEA-483A-9745-A9D66745A2C5}"/>
                </a:ext>
              </a:extLst>
            </p:cNvPr>
            <p:cNvCxnSpPr>
              <a:cxnSpLocks/>
            </p:cNvCxnSpPr>
            <p:nvPr/>
          </p:nvCxnSpPr>
          <p:spPr>
            <a:xfrm>
              <a:off x="3423953" y="4442714"/>
              <a:ext cx="182124" cy="725671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D6257B2-2886-4F73-94A2-C9A853BABC9D}"/>
                </a:ext>
              </a:extLst>
            </p:cNvPr>
            <p:cNvCxnSpPr>
              <a:cxnSpLocks/>
            </p:cNvCxnSpPr>
            <p:nvPr/>
          </p:nvCxnSpPr>
          <p:spPr>
            <a:xfrm>
              <a:off x="5548833" y="5397744"/>
              <a:ext cx="0" cy="23002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96A10A-6136-474D-8EAB-9CAE7F645FDA}"/>
                </a:ext>
              </a:extLst>
            </p:cNvPr>
            <p:cNvSpPr txBox="1"/>
            <p:nvPr/>
          </p:nvSpPr>
          <p:spPr>
            <a:xfrm>
              <a:off x="5838326" y="3440871"/>
              <a:ext cx="847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r>
                <a:rPr lang="ru-RU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(</a:t>
              </a:r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w)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0458017-D102-45B0-8D73-4D2F719EF953}"/>
                </a:ext>
              </a:extLst>
            </p:cNvPr>
            <p:cNvCxnSpPr>
              <a:cxnSpLocks/>
            </p:cNvCxnSpPr>
            <p:nvPr/>
          </p:nvCxnSpPr>
          <p:spPr>
            <a:xfrm>
              <a:off x="4289832" y="3322743"/>
              <a:ext cx="177078" cy="10800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0205565-168C-4449-A67F-75CE54EEA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4661" y="5197239"/>
              <a:ext cx="454640" cy="229194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1D8D259A-C91F-49DF-AEE3-AD027902A5A5}"/>
                </a:ext>
              </a:extLst>
            </p:cNvPr>
            <p:cNvSpPr/>
            <p:nvPr/>
          </p:nvSpPr>
          <p:spPr>
            <a:xfrm>
              <a:off x="4348490" y="3831911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6270F157-49CA-4347-A09D-6372CE5B0C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0738" y="4661981"/>
              <a:ext cx="544741" cy="7187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9F2D631B-56FB-4E58-B17E-4F61CD5EE6B0}"/>
                </a:ext>
              </a:extLst>
            </p:cNvPr>
            <p:cNvSpPr/>
            <p:nvPr/>
          </p:nvSpPr>
          <p:spPr>
            <a:xfrm>
              <a:off x="4722920" y="4910227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E1CEB9B-88E2-4CB7-83B3-17E6211479B2}"/>
                </a:ext>
              </a:extLst>
            </p:cNvPr>
            <p:cNvSpPr/>
            <p:nvPr/>
          </p:nvSpPr>
          <p:spPr>
            <a:xfrm>
              <a:off x="5128070" y="5242578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3" name="Picture 6" descr="https://www.cs.umd.edu/~tomg/img/landscapes/notresnet110.png">
            <a:extLst>
              <a:ext uri="{FF2B5EF4-FFF2-40B4-BE49-F238E27FC236}">
                <a16:creationId xmlns:a16="http://schemas.microsoft.com/office/drawing/2014/main" id="{FC78F652-7956-4ECA-B508-42D67155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0" y="2799343"/>
            <a:ext cx="3960440" cy="30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2654300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Ожидание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01183" y="2116174"/>
            <a:ext cx="195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Реальность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E0D7E58-AD7B-4194-A4B7-A1549DB370AD}"/>
              </a:ext>
            </a:extLst>
          </p:cNvPr>
          <p:cNvSpPr/>
          <p:nvPr/>
        </p:nvSpPr>
        <p:spPr>
          <a:xfrm>
            <a:off x="7799610" y="5939939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</a:rPr>
              <a:t>https://www.cs.umd.edu/~tomg/projects/landscapes/</a:t>
            </a:r>
          </a:p>
        </p:txBody>
      </p:sp>
    </p:spTree>
    <p:extLst>
      <p:ext uri="{BB962C8B-B14F-4D97-AF65-F5344CB8AC3E}">
        <p14:creationId xmlns:p14="http://schemas.microsoft.com/office/powerpoint/2010/main" val="24223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8822B32-55E5-4D12-839D-E369E462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66" y="1260317"/>
                <a:ext cx="11985033" cy="4351338"/>
              </a:xfrm>
            </p:spPr>
            <p:txBody>
              <a:bodyPr>
                <a:normAutofit/>
              </a:bodyPr>
              <a:lstStyle/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solidFill>
                      <a:srgbClr val="C0003A"/>
                    </a:solidFill>
                  </a:rPr>
                  <a:t>Стохастический</a:t>
                </a:r>
                <a:r>
                  <a:rPr lang="ru-RU" sz="2200" dirty="0"/>
                  <a:t> градиент</a:t>
                </a:r>
                <a:r>
                  <a:rPr lang="en-US" sz="2200" dirty="0" err="1"/>
                  <a:t>ный</a:t>
                </a:r>
                <a:r>
                  <a:rPr lang="ru-RU" sz="2200" dirty="0"/>
                  <a:t> спуск:</a:t>
                </a:r>
              </a:p>
              <a:p>
                <a:pPr marL="0" lvl="3" indent="0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ru-RU" sz="22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200" i="1" dirty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2200" dirty="0">
                          <a:latin typeface="Cambria Math"/>
                          <a:ea typeface="Cambria Math"/>
                        </a:rPr>
                        <m:t>η</m:t>
                      </m:r>
                      <m:sSub>
                        <m:sSub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200" dirty="0"/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Пакетный</a:t>
                </a:r>
                <a:r>
                  <a:rPr lang="ru-RU" sz="2200" dirty="0">
                    <a:latin typeface="Mont Regular" panose="00000700000000000000" pitchFamily="2" charset="0"/>
                  </a:rPr>
                  <a:t> градиентный спуск:</a:t>
                </a:r>
              </a:p>
              <a:p>
                <a:pPr marL="0" lvl="3" indent="0" algn="ctr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200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2200" dirty="0">
                            <a:latin typeface="Cambria Math"/>
                            <a:ea typeface="Cambria Math"/>
                          </a:rPr>
                          <m:t>η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 dirty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latin typeface="Cambria Math"/>
                      </a:rPr>
                      <m:t>&lt;</m:t>
                    </m:r>
                    <m:r>
                      <a:rPr lang="en-US" sz="2200" i="1" dirty="0">
                        <a:latin typeface="Cambria Math"/>
                      </a:rPr>
                      <m:t>𝑁</m:t>
                    </m:r>
                    <m:r>
                      <a:rPr lang="ru-RU" sz="22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200" dirty="0"/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latin typeface="Cambria Math"/>
                      </a:rPr>
                      <m:t>&lt;</m:t>
                    </m:r>
                    <m:r>
                      <a:rPr lang="en-US" sz="2200" i="1" dirty="0">
                        <a:latin typeface="Cambria Math"/>
                      </a:rPr>
                      <m:t>𝑁</m:t>
                    </m:r>
                    <m:r>
                      <a:rPr lang="ru-RU" sz="2200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200" dirty="0">
                    <a:latin typeface="Mont Regular" panose="00000700000000000000" pitchFamily="2" charset="0"/>
                  </a:rPr>
                  <a:t>подвыборка выбрана случайно.</a:t>
                </a:r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latin typeface="Mont Regular" panose="00000700000000000000" pitchFamily="2" charset="0"/>
                  </a:rPr>
                  <a:t>Градиентный спуск 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 импульсом (SGD</a:t>
                </a:r>
                <a:r>
                  <a:rPr lang="en-US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with momentum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)</a:t>
                </a:r>
                <a:r>
                  <a:rPr lang="ru-RU" sz="2200" dirty="0">
                    <a:latin typeface="Mont Regular" panose="00000700000000000000" pitchFamily="2" charset="0"/>
                  </a:rPr>
                  <a:t>:</a:t>
                </a:r>
              </a:p>
              <a:p>
                <a:pPr marL="0" lvl="3" indent="0" algn="ctr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ru-RU" sz="2200" dirty="0">
                    <a:latin typeface="Mont Regular" panose="00000700000000000000" pitchFamily="2" charset="0"/>
                  </a:rPr>
                  <a:t>,</a:t>
                </a:r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latin typeface="Mont Regular" panose="00000700000000000000" pitchFamily="2" charset="0"/>
                  </a:rPr>
                  <a:t>как правило,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r>
                      <a:rPr lang="ru-RU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8822B32-55E5-4D12-839D-E369E462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66" y="1260317"/>
                <a:ext cx="11985033" cy="4351338"/>
              </a:xfrm>
              <a:blipFill>
                <a:blip r:embed="rId2"/>
                <a:stretch>
                  <a:fillRect l="-610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SGD vs. SGD with impulse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79425" y="6174821"/>
            <a:ext cx="93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https://artemoppermann.com/optimization-in-deep-learning-adagrad-rmsprop-adam/</a:t>
            </a:r>
          </a:p>
        </p:txBody>
      </p:sp>
    </p:spTree>
    <p:extLst>
      <p:ext uri="{BB962C8B-B14F-4D97-AF65-F5344CB8AC3E}">
        <p14:creationId xmlns:p14="http://schemas.microsoft.com/office/powerpoint/2010/main" val="11370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22B32-55E5-4D12-839D-E369E462C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66" y="1260317"/>
            <a:ext cx="11985033" cy="4351338"/>
          </a:xfrm>
        </p:spPr>
        <p:txBody>
          <a:bodyPr>
            <a:normAutofit/>
          </a:bodyPr>
          <a:lstStyle/>
          <a:p>
            <a:pPr marL="0" lvl="3">
              <a:spcAft>
                <a:spcPts val="1200"/>
              </a:spcAft>
              <a:buClr>
                <a:schemeClr val="accent1"/>
              </a:buClr>
            </a:pPr>
            <a:r>
              <a:rPr lang="ru-RU" sz="2200" dirty="0">
                <a:solidFill>
                  <a:srgbClr val="C0003A"/>
                </a:solidFill>
              </a:rPr>
              <a:t>Почему мини-пакеты?</a:t>
            </a:r>
            <a:endParaRPr lang="ru-RU" dirty="0"/>
          </a:p>
        </p:txBody>
      </p:sp>
      <p:sp>
        <p:nvSpPr>
          <p:cNvPr id="5" name="AutoShape 2" descr="https://www.researchgate.net/publication/372583794/figure/fig1/AS:11431281176757343@1690254292361/Test-accuracies-of-mini-batch-SGD-without-DP-for-different-mini-batch-sizes-m-64-128_W64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70192"/>
            <a:ext cx="6489700" cy="46301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5156" r="7969"/>
          <a:stretch/>
        </p:blipFill>
        <p:spPr>
          <a:xfrm>
            <a:off x="155575" y="2942233"/>
            <a:ext cx="5410200" cy="31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22B32-55E5-4D12-839D-E369E462C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963851"/>
            <a:ext cx="11985033" cy="4351338"/>
          </a:xfrm>
        </p:spPr>
        <p:txBody>
          <a:bodyPr>
            <a:normAutofit/>
          </a:bodyPr>
          <a:lstStyle/>
          <a:p>
            <a:pPr marL="0" lvl="3">
              <a:spcAft>
                <a:spcPts val="1200"/>
              </a:spcAft>
              <a:buClr>
                <a:schemeClr val="accent1"/>
              </a:buClr>
            </a:pPr>
            <a:r>
              <a:rPr lang="ru-RU" sz="2200" dirty="0">
                <a:solidFill>
                  <a:srgbClr val="C0003A"/>
                </a:solidFill>
              </a:rPr>
              <a:t>Почему надо адаптировать обновления параметров</a:t>
            </a:r>
            <a:endParaRPr lang="ru-RU" dirty="0"/>
          </a:p>
        </p:txBody>
      </p:sp>
      <p:sp>
        <p:nvSpPr>
          <p:cNvPr id="5" name="AutoShape 2" descr="Comparison of all optimization algorithms.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01" y="1460872"/>
            <a:ext cx="4369103" cy="53971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7303"/>
          <a:stretch/>
        </p:blipFill>
        <p:spPr>
          <a:xfrm>
            <a:off x="3692769" y="1460872"/>
            <a:ext cx="4244546" cy="53611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r="3804" b="4965"/>
          <a:stretch/>
        </p:blipFill>
        <p:spPr>
          <a:xfrm>
            <a:off x="42733" y="2687847"/>
            <a:ext cx="3830279" cy="36948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14C33-DB48-4605-4B2A-A5E54567D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78"/>
          <a:stretch/>
        </p:blipFill>
        <p:spPr>
          <a:xfrm>
            <a:off x="155575" y="1875759"/>
            <a:ext cx="4369103" cy="643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0481B-68FC-D857-6642-47861F62F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09"/>
          <a:stretch/>
        </p:blipFill>
        <p:spPr>
          <a:xfrm>
            <a:off x="3873012" y="1707091"/>
            <a:ext cx="4369103" cy="8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валидации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78892"/>
            <a:ext cx="10981346" cy="567910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rgbClr val="0F2B5E"/>
                </a:solidFill>
              </a:rPr>
              <a:t>В зависимости от </a:t>
            </a:r>
            <a:r>
              <a:rPr lang="ru-RU" sz="2400" dirty="0" err="1">
                <a:solidFill>
                  <a:srgbClr val="0F2B5E"/>
                </a:solidFill>
              </a:rPr>
              <a:t>валидационных</a:t>
            </a:r>
            <a:r>
              <a:rPr lang="ru-RU" sz="2400" dirty="0">
                <a:solidFill>
                  <a:srgbClr val="0F2B5E"/>
                </a:solidFill>
              </a:rPr>
              <a:t> данных мы можем получить разную точность, остановиться на разной эпохе обучения.</a:t>
            </a:r>
          </a:p>
          <a:p>
            <a:r>
              <a:rPr lang="ru-RU" sz="2400" dirty="0">
                <a:solidFill>
                  <a:srgbClr val="0F2B5E"/>
                </a:solidFill>
              </a:rPr>
              <a:t>Метод </a:t>
            </a:r>
            <a:r>
              <a:rPr lang="en-US" sz="2400" dirty="0">
                <a:solidFill>
                  <a:srgbClr val="0F2B5E"/>
                </a:solidFill>
              </a:rPr>
              <a:t>Holdout Cross Validation</a:t>
            </a:r>
            <a:endParaRPr lang="ru-RU" sz="2400" dirty="0">
              <a:solidFill>
                <a:srgbClr val="0F2B5E"/>
              </a:solidFill>
            </a:endParaRPr>
          </a:p>
          <a:p>
            <a:pPr lvl="1"/>
            <a:r>
              <a:rPr lang="ru-RU" dirty="0">
                <a:solidFill>
                  <a:srgbClr val="0F2B5E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rgbClr val="0F2B5E"/>
                </a:solidFill>
              </a:rPr>
              <a:t>валидационные</a:t>
            </a:r>
            <a:r>
              <a:rPr lang="ru-RU" dirty="0">
                <a:solidFill>
                  <a:srgbClr val="0F2B5E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Как правило 30% для </a:t>
            </a:r>
            <a:r>
              <a:rPr lang="ru-RU" sz="2400" dirty="0" err="1">
                <a:solidFill>
                  <a:srgbClr val="0F2B5E"/>
                </a:solidFill>
              </a:rPr>
              <a:t>валидации</a:t>
            </a:r>
            <a:r>
              <a:rPr lang="ru-RU" sz="2400" dirty="0">
                <a:solidFill>
                  <a:srgbClr val="0F2B5E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Для небольших наборов данных можно делить 50%/50%.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Самый популярный метод валидации.</a:t>
            </a:r>
            <a:endParaRPr lang="en-US" sz="2400" dirty="0">
              <a:solidFill>
                <a:srgbClr val="0F2B5E"/>
              </a:solidFill>
            </a:endParaRPr>
          </a:p>
          <a:p>
            <a:pPr lvl="1"/>
            <a:r>
              <a:rPr lang="ru-RU" dirty="0">
                <a:solidFill>
                  <a:srgbClr val="0F2B5E"/>
                </a:solidFill>
              </a:rPr>
              <a:t>Основное достоинство: </a:t>
            </a:r>
            <a:endParaRPr lang="en-US" dirty="0">
              <a:solidFill>
                <a:srgbClr val="0F2B5E"/>
              </a:solidFill>
            </a:endParaRP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простота, отсутствие дополнительных требований. </a:t>
            </a:r>
          </a:p>
          <a:p>
            <a:pPr lvl="1"/>
            <a:r>
              <a:rPr lang="ru-RU" dirty="0">
                <a:solidFill>
                  <a:srgbClr val="0F2B5E"/>
                </a:solidFill>
              </a:rPr>
              <a:t>Недостатки: </a:t>
            </a:r>
            <a:endParaRPr lang="en-US" dirty="0">
              <a:solidFill>
                <a:srgbClr val="0F2B5E"/>
              </a:solidFill>
            </a:endParaRP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хорошо подходит только для больших наборов данных;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Плохо подходит для несбалансированных данных;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Плохо подходит для обоснования выбора модели;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Результаты могут быть смещенными, </a:t>
            </a:r>
          </a:p>
          <a:p>
            <a:pPr lvl="3"/>
            <a:r>
              <a:rPr lang="ru-RU" sz="2400" dirty="0">
                <a:solidFill>
                  <a:srgbClr val="0F2B5E"/>
                </a:solidFill>
              </a:rPr>
              <a:t>результаты зависят от разбиения.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3" y="3473615"/>
            <a:ext cx="4408961" cy="257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1039" y="3550920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Процедура ранней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32571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20392"/>
            <a:ext cx="10515600" cy="814195"/>
          </a:xfrm>
        </p:spPr>
        <p:txBody>
          <a:bodyPr>
            <a:normAutofit/>
          </a:bodyPr>
          <a:lstStyle/>
          <a:p>
            <a:pPr lvl="0"/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</a:t>
            </a:r>
            <a:r>
              <a:rPr lang="ru-RU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валидации</a:t>
            </a:r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ru-RU" alt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K-</a:t>
            </a:r>
            <a:r>
              <a:rPr lang="ru-RU" altLang="ru-RU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fold</a:t>
            </a:r>
            <a:r>
              <a:rPr lang="ru-RU" alt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59" y="1087880"/>
            <a:ext cx="11387841" cy="534112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Данные разбиваются на </a:t>
            </a:r>
            <a:r>
              <a:rPr lang="en-US" altLang="ru-RU" sz="2000" b="1" dirty="0">
                <a:solidFill>
                  <a:srgbClr val="000000"/>
                </a:solidFill>
              </a:rPr>
              <a:t>k </a:t>
            </a:r>
            <a:r>
              <a:rPr lang="ru-RU" altLang="ru-RU" sz="2000" b="1" dirty="0">
                <a:solidFill>
                  <a:srgbClr val="000000"/>
                </a:solidFill>
              </a:rPr>
              <a:t>равных частей </a:t>
            </a:r>
            <a:r>
              <a:rPr lang="en-US" altLang="ru-RU" sz="2000" b="1" dirty="0">
                <a:solidFill>
                  <a:srgbClr val="000000"/>
                </a:solidFill>
              </a:rPr>
              <a:t>(fold).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Тренировочная часть выбирается как </a:t>
            </a:r>
            <a:r>
              <a:rPr lang="en-US" altLang="ru-RU" sz="2000" b="1" dirty="0">
                <a:solidFill>
                  <a:srgbClr val="000000"/>
                </a:solidFill>
              </a:rPr>
              <a:t>k-1 </a:t>
            </a:r>
            <a:r>
              <a:rPr lang="ru-RU" altLang="ru-RU" sz="2000" b="1" dirty="0">
                <a:solidFill>
                  <a:srgbClr val="000000"/>
                </a:solidFill>
              </a:rPr>
              <a:t>групп, и оставшаяся одну часть как </a:t>
            </a:r>
            <a:r>
              <a:rPr lang="ru-RU" altLang="ru-RU" sz="2000" b="1" dirty="0" err="1">
                <a:solidFill>
                  <a:srgbClr val="000000"/>
                </a:solidFill>
              </a:rPr>
              <a:t>валидация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rgbClr val="000000"/>
                </a:solidFill>
              </a:rPr>
              <a:t>k</a:t>
            </a:r>
            <a:r>
              <a:rPr lang="ru-RU" altLang="ru-RU" sz="2000" dirty="0">
                <a:solidFill>
                  <a:srgbClr val="000000"/>
                </a:solidFill>
              </a:rPr>
              <a:t> частей (обучение </a:t>
            </a:r>
            <a:r>
              <a:rPr lang="en-US" altLang="ru-RU" sz="2000" dirty="0">
                <a:solidFill>
                  <a:srgbClr val="000000"/>
                </a:solidFill>
              </a:rPr>
              <a:t>k </a:t>
            </a:r>
            <a:r>
              <a:rPr lang="ru-RU" altLang="ru-RU" sz="2000" dirty="0">
                <a:solidFill>
                  <a:srgbClr val="000000"/>
                </a:solidFill>
              </a:rPr>
              <a:t>раз).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Средняя ошибка показатель качества работы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Чем выше число частей, тем менее смещенные результаты оценки.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Как правило </a:t>
            </a:r>
            <a:r>
              <a:rPr lang="en-US" altLang="ru-RU" sz="1800" dirty="0">
                <a:solidFill>
                  <a:srgbClr val="000000"/>
                </a:solidFill>
              </a:rPr>
              <a:t>k=10</a:t>
            </a:r>
            <a:r>
              <a:rPr lang="ru-RU" altLang="ru-RU" sz="1800" dirty="0">
                <a:solidFill>
                  <a:srgbClr val="000000"/>
                </a:solidFill>
              </a:rPr>
              <a:t> (10% на </a:t>
            </a:r>
            <a:r>
              <a:rPr lang="ru-RU" altLang="ru-RU" sz="1800" dirty="0" err="1">
                <a:solidFill>
                  <a:srgbClr val="000000"/>
                </a:solidFill>
              </a:rPr>
              <a:t>валидацию</a:t>
            </a:r>
            <a:r>
              <a:rPr lang="ru-RU" altLang="ru-RU" sz="1800" dirty="0">
                <a:solidFill>
                  <a:srgbClr val="000000"/>
                </a:solidFill>
              </a:rPr>
              <a:t> за раз)</a:t>
            </a:r>
            <a:r>
              <a:rPr lang="en-US" altLang="ru-RU" sz="1800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Основные достоинства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Хорошо работает для небольших наборов данных.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Все данные участвуют как в тренировке, как и в тесте.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Более точная оценка качества работы модели, чем для </a:t>
            </a:r>
            <a:r>
              <a:rPr lang="en-US" altLang="ru-RU" sz="1800" b="1" dirty="0" err="1">
                <a:solidFill>
                  <a:srgbClr val="000000"/>
                </a:solidFill>
              </a:rPr>
              <a:t>HoldOut</a:t>
            </a:r>
            <a:r>
              <a:rPr lang="en-US" altLang="ru-RU" sz="1800" b="1" dirty="0">
                <a:solidFill>
                  <a:srgbClr val="000000"/>
                </a:solidFill>
              </a:rPr>
              <a:t>.</a:t>
            </a:r>
            <a:endParaRPr lang="ru-RU" altLang="ru-RU" sz="1800" b="1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Метод может быть использован для</a:t>
            </a:r>
            <a:r>
              <a:rPr lang="en-US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>
                <a:solidFill>
                  <a:srgbClr val="000000"/>
                </a:solidFill>
              </a:rPr>
              <a:t>обоснованного выбора моделей или </a:t>
            </a:r>
            <a:r>
              <a:rPr lang="ru-RU" altLang="ru-RU" sz="1800" dirty="0" err="1">
                <a:solidFill>
                  <a:srgbClr val="000000"/>
                </a:solidFill>
              </a:rPr>
              <a:t>гиперпараметров</a:t>
            </a:r>
            <a:r>
              <a:rPr lang="ru-RU" altLang="ru-RU" sz="1800" dirty="0">
                <a:solidFill>
                  <a:srgbClr val="000000"/>
                </a:solidFill>
              </a:rPr>
              <a:t>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Основной недостаток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большое время работы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и плохо подходит для несбалансированных данных.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998" y="2106862"/>
            <a:ext cx="3905592" cy="227745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/>
          <a:lstStyle/>
          <a:p>
            <a:r>
              <a:rPr lang="ru-RU" dirty="0"/>
              <a:t>Особенности </a:t>
            </a:r>
            <a:r>
              <a:rPr lang="ru-RU" dirty="0" err="1"/>
              <a:t>валидации</a:t>
            </a:r>
            <a:r>
              <a:rPr lang="ru-RU" dirty="0"/>
              <a:t> 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9" y="1316052"/>
            <a:ext cx="5724525" cy="34385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84" y="2204815"/>
            <a:ext cx="6600547" cy="42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1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модификаций </a:t>
            </a:r>
            <a:r>
              <a:rPr lang="en-US" b="1" dirty="0"/>
              <a:t>K-fold</a:t>
            </a:r>
            <a:r>
              <a:rPr lang="ru-RU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839" y="1179320"/>
            <a:ext cx="10823961" cy="5341121"/>
          </a:xfrm>
        </p:spPr>
        <p:txBody>
          <a:bodyPr>
            <a:normAutofit/>
          </a:bodyPr>
          <a:lstStyle/>
          <a:p>
            <a:r>
              <a:rPr lang="ru-RU" sz="2000" b="1" dirty="0"/>
              <a:t>Случайный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повторяющаяся случайная выборка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отличии от традиционного </a:t>
            </a:r>
            <a:r>
              <a:rPr lang="en-US" sz="2000" b="1" dirty="0"/>
              <a:t>K-fold</a:t>
            </a:r>
            <a:r>
              <a:rPr lang="ru-RU" sz="2000" b="1" dirty="0"/>
              <a:t> </a:t>
            </a:r>
            <a:r>
              <a:rPr lang="ru-RU" sz="2000" dirty="0"/>
              <a:t>данные</a:t>
            </a:r>
            <a:r>
              <a:rPr lang="ru-RU" sz="2000" b="1" dirty="0"/>
              <a:t> </a:t>
            </a:r>
            <a:r>
              <a:rPr lang="ru-RU" sz="2000" dirty="0"/>
              <a:t>в выборках формируются случайно </a:t>
            </a:r>
            <a:r>
              <a:rPr lang="en-US" sz="2000" b="1" dirty="0"/>
              <a:t>K-</a:t>
            </a:r>
            <a:r>
              <a:rPr lang="ru-RU" sz="2000" dirty="0"/>
              <a:t> раз.</a:t>
            </a:r>
          </a:p>
          <a:p>
            <a:pPr lvl="1"/>
            <a:r>
              <a:rPr lang="ru-RU" sz="2000" dirty="0"/>
              <a:t>Достоинство – можно выбрать размер тренировки и </a:t>
            </a:r>
            <a:r>
              <a:rPr lang="ru-RU" sz="2000" dirty="0" err="1"/>
              <a:t>валидации</a:t>
            </a:r>
            <a:r>
              <a:rPr lang="ru-RU" sz="2000" dirty="0"/>
              <a:t> произвольно, при том, что число попыток не ограничено.</a:t>
            </a:r>
          </a:p>
          <a:p>
            <a:pPr lvl="1"/>
            <a:r>
              <a:rPr lang="ru-RU" sz="2000" dirty="0"/>
              <a:t>Подходит для очень маленьких наборов данных (если выбирать с возвратом значений).</a:t>
            </a:r>
          </a:p>
          <a:p>
            <a:r>
              <a:rPr lang="ru-RU" sz="2000" b="1" dirty="0"/>
              <a:t>Сбалансированный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стратифицированный</a:t>
            </a:r>
            <a:r>
              <a:rPr lang="en-US" sz="2000" b="1" dirty="0"/>
              <a:t> k-fold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каждую из к групп данные выбираются независимо по каждому классу.</a:t>
            </a:r>
          </a:p>
          <a:p>
            <a:pPr lvl="1"/>
            <a:r>
              <a:rPr lang="ru-RU" sz="2000" dirty="0"/>
              <a:t>Таким образом, можно создать сбалансированные выборки.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50" y="4153257"/>
            <a:ext cx="3617670" cy="210955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9839" y="3989261"/>
            <a:ext cx="783518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LpOCV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 (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Leave-one-out, LOO)</a:t>
            </a:r>
            <a:endParaRPr lang="ru-RU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Обучение происходит на всей –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выборке, и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экземпляров для теста.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= 1;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Достоинство: наименьшее смещение оценки результатов производительности модели.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выбора и строгого обоснования моделей.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очень маленьких выборок.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Недостаток – требует много машин-часов на обучение.</a:t>
            </a:r>
          </a:p>
        </p:txBody>
      </p:sp>
    </p:spTree>
    <p:extLst>
      <p:ext uri="{BB962C8B-B14F-4D97-AF65-F5344CB8AC3E}">
        <p14:creationId xmlns:p14="http://schemas.microsoft.com/office/powerpoint/2010/main" val="37845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259081" y="1691319"/>
                <a:ext cx="10040619" cy="3177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</a:t>
                </a:r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𝛻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𝛻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2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Sup>
                                      <m:sSubSupPr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sSubSup>
                                          <m:sSubSupPr>
                                            <m:ctrlPr>
                                              <a:rPr lang="ru-RU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den>
                                </m:f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𝑨𝑫𝑨𝑴</m:t>
                      </m:r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" y="1691319"/>
                <a:ext cx="10040619" cy="3177729"/>
              </a:xfrm>
              <a:prstGeom prst="rect">
                <a:avLst/>
              </a:prstGeom>
              <a:blipFill>
                <a:blip r:embed="rId2"/>
                <a:stretch>
                  <a:fillRect l="-15025" t="-74206" b="-51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Адаптивный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939520" y="4231147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520" y="4231147"/>
                <a:ext cx="2508250" cy="923330"/>
              </a:xfrm>
              <a:prstGeom prst="rect">
                <a:avLst/>
              </a:prstGeom>
              <a:blipFill>
                <a:blip r:embed="rId3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6193645" y="2122197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45" y="2122197"/>
                <a:ext cx="1911350" cy="646395"/>
              </a:xfrm>
              <a:prstGeom prst="rect">
                <a:avLst/>
              </a:prstGeom>
              <a:blipFill>
                <a:blip r:embed="rId4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84" y="3048200"/>
            <a:ext cx="4998815" cy="35664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237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Нейроны представляют структуру типа граф, имеющий в качестве узлов нелинейные функции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</a:t>
                </a:r>
              </a:p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Функции преобразуют 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  <a:blipFill>
                <a:blip r:embed="rId2"/>
                <a:stretch>
                  <a:fillRect l="-630" t="-891" r="-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65"/>
          <a:stretch/>
        </p:blipFill>
        <p:spPr bwMode="auto">
          <a:xfrm>
            <a:off x="2068217" y="5156744"/>
            <a:ext cx="5549898" cy="143786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8348744" y="14405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1863634" y="5033466"/>
            <a:ext cx="5959064" cy="156114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 smtClean="0">
                <a:solidFill>
                  <a:srgbClr val="0F2B5E"/>
                </a:solidFill>
                <a:latin typeface="Mont " pitchFamily="2" charset="0"/>
                <a:cs typeface="+mn-cs"/>
              </a:rPr>
              <a:t>Регуляризация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29839" y="1179320"/>
            <a:ext cx="10823961" cy="5341121"/>
          </a:xfrm>
        </p:spPr>
        <p:txBody>
          <a:bodyPr>
            <a:normAutofit/>
          </a:bodyPr>
          <a:lstStyle/>
          <a:p>
            <a:r>
              <a:rPr lang="ru-RU" sz="2000" b="1" dirty="0" smtClean="0"/>
              <a:t>Функция потерь</a:t>
            </a:r>
            <a:r>
              <a:rPr lang="en-US" sz="2000" b="1" dirty="0"/>
              <a:t>:</a:t>
            </a:r>
            <a:r>
              <a:rPr lang="ru-RU" sz="2000" b="1" dirty="0" smtClean="0"/>
              <a:t> </a:t>
            </a:r>
            <a:r>
              <a:rPr lang="en-US" sz="2000" b="1" dirty="0" smtClean="0"/>
              <a:t>L1/L2 , </a:t>
            </a:r>
            <a:r>
              <a:rPr lang="en-US" sz="2000" b="1" dirty="0" err="1" smtClean="0"/>
              <a:t>WeightDecay</a:t>
            </a:r>
            <a:r>
              <a:rPr lang="en-US" sz="2000" b="1" dirty="0" smtClean="0"/>
              <a:t> (</a:t>
            </a:r>
            <a:r>
              <a:rPr lang="ru-RU" sz="2000" b="1" dirty="0" smtClean="0"/>
              <a:t> например </a:t>
            </a:r>
            <a:r>
              <a:rPr lang="en-US" sz="2000" b="1" dirty="0" smtClean="0"/>
              <a:t>ADAMW)</a:t>
            </a:r>
          </a:p>
          <a:p>
            <a:r>
              <a:rPr lang="ru-RU" sz="2000" b="1" dirty="0" smtClean="0"/>
              <a:t>Слои архитектуры нейронных сетей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DropOut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BatchNorm</a:t>
            </a:r>
            <a:r>
              <a:rPr lang="en-US" sz="2000" b="1" dirty="0" smtClean="0"/>
              <a:t>, weight standardization, </a:t>
            </a:r>
            <a:r>
              <a:rPr lang="en-US" sz="2000" b="1" dirty="0" err="1" smtClean="0"/>
              <a:t>e.t.c</a:t>
            </a:r>
            <a:r>
              <a:rPr lang="en-US" sz="2000" b="1" dirty="0" smtClean="0"/>
              <a:t>.)</a:t>
            </a:r>
            <a:r>
              <a:rPr lang="ru-RU" sz="2000" b="1" dirty="0"/>
              <a:t> , </a:t>
            </a:r>
            <a:endParaRPr lang="ru-RU" sz="2000" b="1" dirty="0" smtClean="0"/>
          </a:p>
          <a:p>
            <a:r>
              <a:rPr lang="ru-RU" sz="2000" b="1" dirty="0" smtClean="0"/>
              <a:t>Сама архитектура: </a:t>
            </a:r>
            <a:r>
              <a:rPr lang="ru-RU" sz="2000" dirty="0" smtClean="0"/>
              <a:t>доп</a:t>
            </a:r>
            <a:r>
              <a:rPr lang="ru-RU" sz="2000" dirty="0"/>
              <a:t>. </a:t>
            </a:r>
            <a:r>
              <a:rPr lang="ru-RU" sz="2000" dirty="0" smtClean="0"/>
              <a:t>Выход НС и </a:t>
            </a:r>
            <a:r>
              <a:rPr lang="ru-RU" sz="2000" dirty="0" err="1" smtClean="0"/>
              <a:t>тд</a:t>
            </a:r>
            <a:r>
              <a:rPr lang="ru-RU" sz="2000" dirty="0" smtClean="0"/>
              <a:t>., остаточные связи, </a:t>
            </a:r>
            <a:endParaRPr lang="en-US" sz="2000" dirty="0" smtClean="0"/>
          </a:p>
          <a:p>
            <a:r>
              <a:rPr lang="ru-RU" sz="2000" b="1" dirty="0" smtClean="0"/>
              <a:t>Аугментация (искусственное расширение набора данных) </a:t>
            </a:r>
            <a:r>
              <a:rPr lang="ru-RU" sz="2000" dirty="0" smtClean="0"/>
              <a:t>+ аугментация меток или напр. </a:t>
            </a:r>
            <a:r>
              <a:rPr lang="ru-RU" sz="2000" b="1" dirty="0" smtClean="0"/>
              <a:t>температура</a:t>
            </a:r>
          </a:p>
          <a:p>
            <a:r>
              <a:rPr lang="ru-RU" sz="2000" b="1" dirty="0" err="1" smtClean="0"/>
              <a:t>Метообучение</a:t>
            </a:r>
            <a:r>
              <a:rPr lang="ru-RU" sz="2000" b="1" dirty="0" smtClean="0"/>
              <a:t> (Дистилляция знаний, полу-контролируемое обучение и </a:t>
            </a:r>
            <a:r>
              <a:rPr lang="ru-RU" sz="2000" b="1" dirty="0" err="1" smtClean="0"/>
              <a:t>тд</a:t>
            </a:r>
            <a:r>
              <a:rPr lang="ru-RU" sz="2000" b="1" dirty="0" smtClean="0"/>
              <a:t>) </a:t>
            </a:r>
          </a:p>
          <a:p>
            <a:r>
              <a:rPr lang="ru-RU" sz="2000" b="1" dirty="0" err="1" smtClean="0"/>
              <a:t>Ансамблирование</a:t>
            </a:r>
            <a:endParaRPr lang="en-US" sz="2000" b="1" dirty="0" smtClean="0"/>
          </a:p>
          <a:p>
            <a:endParaRPr lang="ru-RU" sz="2000" b="1" dirty="0" smtClean="0"/>
          </a:p>
          <a:p>
            <a:endParaRPr lang="en-US" sz="2000" b="1" dirty="0" smtClean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836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Соадоптация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слоев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4" y="1034042"/>
            <a:ext cx="11579551" cy="56487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Одна из основных проблем нейронных сетей – </a:t>
            </a:r>
            <a:r>
              <a:rPr lang="ru-RU" sz="2400" dirty="0" err="1">
                <a:solidFill>
                  <a:srgbClr val="0F2B5E"/>
                </a:solidFill>
              </a:rPr>
              <a:t>соадоптация</a:t>
            </a:r>
            <a:r>
              <a:rPr lang="ru-RU" sz="2400" dirty="0">
                <a:solidFill>
                  <a:srgbClr val="0F2B5E"/>
                </a:solidFill>
              </a:rPr>
              <a:t> весовых параметров нейронной сети.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 err="1">
                <a:solidFill>
                  <a:srgbClr val="C00000"/>
                </a:solidFill>
              </a:rPr>
              <a:t>Соадоптация</a:t>
            </a:r>
            <a:r>
              <a:rPr lang="ru-RU" sz="2400" dirty="0">
                <a:solidFill>
                  <a:srgbClr val="C00000"/>
                </a:solidFill>
              </a:rPr>
              <a:t> </a:t>
            </a:r>
            <a:r>
              <a:rPr lang="ru-RU" sz="2400" dirty="0">
                <a:solidFill>
                  <a:srgbClr val="0F2B5E"/>
                </a:solidFill>
              </a:rPr>
              <a:t>- это  ситуация, когда каждый слой нейронной сети работает как коррекция результатов работы предыдущего слоя. </a:t>
            </a:r>
            <a:endParaRPr lang="en-US" sz="2400" dirty="0">
              <a:solidFill>
                <a:srgbClr val="0F2B5E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В случае переобучения – каждый слой становится </a:t>
            </a:r>
            <a:r>
              <a:rPr lang="ru-RU" sz="2400" dirty="0" err="1">
                <a:solidFill>
                  <a:srgbClr val="0F2B5E"/>
                </a:solidFill>
              </a:rPr>
              <a:t>переадоптированным</a:t>
            </a:r>
            <a:r>
              <a:rPr lang="ru-RU" sz="2400" dirty="0">
                <a:solidFill>
                  <a:srgbClr val="0F2B5E"/>
                </a:solidFill>
              </a:rPr>
              <a:t> так чтобы корректировать работу предыдущего слоя –то есть подстраивается, а должен быть независимым – то есть должен выделять из него полезные признаки.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Другими словами при </a:t>
            </a:r>
            <a:r>
              <a:rPr lang="ru-RU" sz="2400" dirty="0" err="1">
                <a:solidFill>
                  <a:srgbClr val="0F2B5E"/>
                </a:solidFill>
              </a:rPr>
              <a:t>соадоптации</a:t>
            </a:r>
            <a:r>
              <a:rPr lang="ru-RU" sz="2400" dirty="0">
                <a:solidFill>
                  <a:srgbClr val="0F2B5E"/>
                </a:solidFill>
              </a:rPr>
              <a:t> слой ищет возможность скорректировать шумы и нерегулярные особенности данных, которые поступают с предыдущего слоя. </a:t>
            </a:r>
          </a:p>
        </p:txBody>
      </p:sp>
    </p:spTree>
    <p:extLst>
      <p:ext uri="{BB962C8B-B14F-4D97-AF65-F5344CB8AC3E}">
        <p14:creationId xmlns:p14="http://schemas.microsoft.com/office/powerpoint/2010/main" val="87520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Соадоптация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слоев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4" y="1034042"/>
            <a:ext cx="11579551" cy="56487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Соадоптация</a:t>
            </a:r>
            <a:r>
              <a:rPr lang="ru-RU" sz="2400" dirty="0">
                <a:solidFill>
                  <a:srgbClr val="0F2B5E"/>
                </a:solidFill>
              </a:rPr>
              <a:t> приводит к снижению обобщающей способности нейронной сети.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C00000"/>
                </a:solidFill>
              </a:rPr>
              <a:t>Методы снижения эффекта: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Использование проброса данных через слой.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Ансамбль нейронных сетей.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Добавление шумов к слою или добавление перемешанных весов к значениям весов.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Исключение случайно выбранной части весовых параметров или данных на каждом проходе – чтобы на них нельзя было обучиться.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80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0" y="1039859"/>
            <a:ext cx="11579551" cy="197883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dirty="0">
                <a:solidFill>
                  <a:srgbClr val="C0003A"/>
                </a:solidFill>
              </a:rPr>
              <a:t>Метод </a:t>
            </a:r>
            <a:r>
              <a:rPr lang="ru-RU" sz="4400" dirty="0" err="1">
                <a:solidFill>
                  <a:srgbClr val="C0003A"/>
                </a:solidFill>
              </a:rPr>
              <a:t>Дропаут</a:t>
            </a:r>
            <a:r>
              <a:rPr lang="ru-RU" sz="4400" dirty="0">
                <a:solidFill>
                  <a:srgbClr val="C0003A"/>
                </a:solidFill>
              </a:rPr>
              <a:t> </a:t>
            </a:r>
            <a:r>
              <a:rPr lang="en-US" sz="4400" dirty="0">
                <a:solidFill>
                  <a:srgbClr val="C0003A"/>
                </a:solidFill>
              </a:rPr>
              <a:t>(Dropout)</a:t>
            </a:r>
            <a:r>
              <a:rPr lang="ru-RU" sz="4400" dirty="0">
                <a:solidFill>
                  <a:srgbClr val="C0003A"/>
                </a:solidFill>
              </a:rPr>
              <a:t> </a:t>
            </a:r>
            <a:r>
              <a:rPr lang="ru-RU" sz="5100" dirty="0">
                <a:solidFill>
                  <a:srgbClr val="0F2B5E"/>
                </a:solidFill>
              </a:rPr>
              <a:t>– это метод случайного исключения части весов или входных значений из сети при каждом проходе.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5100" dirty="0">
                <a:solidFill>
                  <a:srgbClr val="0F2B5E"/>
                </a:solidFill>
              </a:rPr>
              <a:t>Выборка исключаемых значения выбирается случайно для каждого прохода.</a:t>
            </a:r>
            <a:endParaRPr lang="en-US" sz="5100" dirty="0">
              <a:solidFill>
                <a:srgbClr val="0F2B5E"/>
              </a:solidFill>
            </a:endParaRPr>
          </a:p>
          <a:p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3018692"/>
            <a:ext cx="10507903" cy="36052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66382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0" y="1039859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9600" dirty="0" err="1">
                    <a:solidFill>
                      <a:srgbClr val="0F2B5E"/>
                    </a:solidFill>
                  </a:rPr>
                  <a:t>Д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ропаут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это техника регуляризации, защищающая от переобучения и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соадпотации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9600" dirty="0">
                    <a:solidFill>
                      <a:srgbClr val="0F2B5E"/>
                    </a:solidFill>
                  </a:rPr>
                  <a:t>Стандартный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дропаут</a:t>
                </a:r>
                <a:r>
                  <a:rPr lang="ru-RU" sz="9600" dirty="0">
                    <a:solidFill>
                      <a:srgbClr val="0F2B5E"/>
                    </a:solidFill>
                  </a:rPr>
                  <a:t>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полносвязной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сети:</a:t>
                </a:r>
                <a:endParaRPr lang="en-US" sz="9600" dirty="0">
                  <a:solidFill>
                    <a:srgbClr val="0F2B5E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0" y="1039859"/>
                <a:ext cx="11579551" cy="3003285"/>
              </a:xfrm>
              <a:blipFill>
                <a:blip r:embed="rId2"/>
                <a:stretch>
                  <a:fillRect l="-657" t="-14768" b="-362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849" y="3715625"/>
            <a:ext cx="7473278" cy="2564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1609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474972" y="1133482"/>
            <a:ext cx="10160883" cy="209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altLang="ru-RU" dirty="0" err="1">
                <a:solidFill>
                  <a:srgbClr val="0F2B5E"/>
                </a:solidFill>
              </a:rPr>
              <a:t>Дропапут</a:t>
            </a:r>
            <a:r>
              <a:rPr lang="ru-RU" altLang="ru-RU" dirty="0">
                <a:solidFill>
                  <a:srgbClr val="0F2B5E"/>
                </a:solidFill>
              </a:rPr>
              <a:t> работает для выхода функции активации.</a:t>
            </a:r>
            <a:endParaRPr lang="en-US" altLang="ru-RU" dirty="0">
              <a:solidFill>
                <a:srgbClr val="0F2B5E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 этапе тестирования </a:t>
            </a:r>
            <a:r>
              <a:rPr lang="ru-RU" dirty="0">
                <a:solidFill>
                  <a:srgbClr val="0F2B5E"/>
                </a:solidFill>
              </a:rPr>
              <a:t>компенсируется недостаток значения функции активации.</a:t>
            </a:r>
            <a:endParaRPr lang="en-US" dirty="0">
              <a:solidFill>
                <a:srgbClr val="0F2B5E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F2B5E"/>
                </a:solidFill>
              </a:rPr>
              <a:t>Метод </a:t>
            </a:r>
            <a:r>
              <a:rPr lang="ru-RU" dirty="0" err="1">
                <a:solidFill>
                  <a:srgbClr val="0F2B5E"/>
                </a:solidFill>
              </a:rPr>
              <a:t>дропаута</a:t>
            </a:r>
            <a:r>
              <a:rPr lang="ru-RU" dirty="0">
                <a:solidFill>
                  <a:srgbClr val="0F2B5E"/>
                </a:solidFill>
              </a:rPr>
              <a:t> работает как ансамбль нейронных  сетей, только во времени а не параллельно.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80" y="3481164"/>
            <a:ext cx="7473278" cy="2564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76529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675"/>
          <a:stretch/>
        </p:blipFill>
        <p:spPr>
          <a:xfrm>
            <a:off x="2160615" y="3823550"/>
            <a:ext cx="7531574" cy="28162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38500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3" y="720082"/>
            <a:ext cx="11579551" cy="3488238"/>
          </a:xfrm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Часто выбирается вероятность р=0.2 – 0.5.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Можно выбрать </a:t>
            </a: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на входном слое – но чем больше данных, тем выше вероятность. Для входного слоя </a:t>
            </a: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– это аналог аугментации.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увеличивает дисперсию результатов.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не используется на тестирование сети.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Недостаток метода – необходимость увеличения числа параметров, снижение </a:t>
            </a:r>
            <a:r>
              <a:rPr lang="ru-RU" altLang="ru-RU" sz="2400" dirty="0" err="1">
                <a:solidFill>
                  <a:srgbClr val="0F2B5E"/>
                </a:solidFill>
              </a:rPr>
              <a:t>скоросит</a:t>
            </a:r>
            <a:r>
              <a:rPr lang="ru-RU" altLang="ru-RU" sz="2400" dirty="0">
                <a:solidFill>
                  <a:srgbClr val="0F2B5E"/>
                </a:solidFill>
              </a:rPr>
              <a:t> обучения, более высокие требования к выбору скорости обучения и других </a:t>
            </a:r>
            <a:r>
              <a:rPr lang="ru-RU" altLang="ru-RU" sz="2400" dirty="0" err="1">
                <a:solidFill>
                  <a:srgbClr val="0F2B5E"/>
                </a:solidFill>
              </a:rPr>
              <a:t>гиперпараметров</a:t>
            </a:r>
            <a:r>
              <a:rPr lang="ru-RU" altLang="ru-RU" sz="2400" dirty="0">
                <a:solidFill>
                  <a:srgbClr val="0F2B5E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плохо работает с другими методами регуляризации.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54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Примеры аугментации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Аффинные преобразования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Вращение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Масштабирование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Случайная обрезка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Отражение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Цве</a:t>
            </a:r>
            <a:r>
              <a:rPr lang="ru-RU" dirty="0" err="1"/>
              <a:t>товы</a:t>
            </a:r>
            <a:r>
              <a:rPr lang="ru-RU" dirty="0"/>
              <a:t> преобразования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Контрастный сдвиг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Изменение яркости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Размытие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Перемешивание каналов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Искажающие </a:t>
            </a:r>
            <a:r>
              <a:rPr lang="ru-RU" dirty="0" err="1"/>
              <a:t>преобрзования</a:t>
            </a:r>
            <a:r>
              <a:rPr lang="ru-RU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шумов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бликов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узоров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93" y="1546820"/>
            <a:ext cx="8489713" cy="41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52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Современные примеры аугментации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075" y="1572224"/>
            <a:ext cx="45517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Расширенные преобразования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Случайное стирание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Добавление эффектов дождя, солнечных бликов...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Смешивание изображений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Нейронные преобразования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соревновательные шум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Перенос стиля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/>
              <a:t>Генеративно</a:t>
            </a:r>
            <a:r>
              <a:rPr lang="ru-RU" sz="2000" dirty="0"/>
              <a:t>-состязательные сети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Комбинации подходов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83" y="1500487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Необходимость нормализации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, </a:t>
            </a: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/>
            </a:r>
            <a:b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</a:b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ковариационный сдвиг</a:t>
            </a:r>
            <a:r>
              <a:rPr lang="en-US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?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dirty="0" err="1">
                <a:solidFill>
                  <a:srgbClr val="DC6E8F"/>
                </a:solidFill>
              </a:rPr>
              <a:t>Г</a:t>
            </a:r>
            <a:r>
              <a:rPr lang="ru-RU" altLang="ru-RU" dirty="0" err="1">
                <a:solidFill>
                  <a:srgbClr val="DC6E8F"/>
                </a:solidFill>
              </a:rPr>
              <a:t>ипотеза</a:t>
            </a:r>
            <a:r>
              <a:rPr lang="ru-RU" altLang="ru-RU" dirty="0">
                <a:solidFill>
                  <a:srgbClr val="DC6E8F"/>
                </a:solidFill>
              </a:rPr>
              <a:t>:</a:t>
            </a:r>
            <a:r>
              <a:rPr lang="ru-RU" altLang="ru-RU" dirty="0">
                <a:solidFill>
                  <a:srgbClr val="0F2B5E"/>
                </a:solidFill>
              </a:rPr>
              <a:t>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dirty="0" err="1">
                <a:solidFill>
                  <a:srgbClr val="0F2B5E"/>
                </a:solidFill>
              </a:rPr>
              <a:t>батчей</a:t>
            </a:r>
            <a:r>
              <a:rPr lang="ru-RU" altLang="ru-RU" dirty="0">
                <a:solidFill>
                  <a:srgbClr val="0F2B5E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</p:txBody>
      </p:sp>
      <p:pic>
        <p:nvPicPr>
          <p:cNvPr id="1026" name="Picture 2" descr="Batch Normalization (батч-нормализация) что это такое?">
            <a:extLst>
              <a:ext uri="{FF2B5EF4-FFF2-40B4-BE49-F238E27FC236}">
                <a16:creationId xmlns:a16="http://schemas.microsoft.com/office/drawing/2014/main" id="{13298C2B-3396-1713-6A9E-6CF217E9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492" y="4011616"/>
            <a:ext cx="4407388" cy="22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2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46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Необходимость нормализации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, </a:t>
            </a: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/>
            </a:r>
            <a:b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</a:b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ковариационный сдвиг</a:t>
            </a:r>
            <a:r>
              <a:rPr lang="en-US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?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32502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Если каждый </a:t>
            </a:r>
            <a:r>
              <a:rPr lang="ru-RU" altLang="ru-RU" sz="2400" dirty="0" err="1">
                <a:solidFill>
                  <a:srgbClr val="0F2B5E"/>
                </a:solidFill>
              </a:rPr>
              <a:t>батч</a:t>
            </a:r>
            <a:r>
              <a:rPr lang="ru-RU" altLang="ru-RU" sz="2400" dirty="0">
                <a:solidFill>
                  <a:srgbClr val="0F2B5E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назвать </a:t>
            </a:r>
            <a:r>
              <a:rPr lang="ru-RU" altLang="ru-RU" sz="2400" dirty="0">
                <a:solidFill>
                  <a:srgbClr val="C00000"/>
                </a:solidFill>
              </a:rPr>
              <a:t>ковариационный сдвиг</a:t>
            </a:r>
            <a:r>
              <a:rPr lang="ru-RU" altLang="ru-RU" sz="2400" dirty="0">
                <a:solidFill>
                  <a:srgbClr val="0F2B5E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Ковариационный</a:t>
            </a:r>
            <a:r>
              <a:rPr lang="ru-RU" dirty="0">
                <a:solidFill>
                  <a:srgbClr val="0F2B5E"/>
                </a:solidFill>
              </a:rPr>
              <a:t> сдвиг можно преодолеть, если приводить все </a:t>
            </a:r>
            <a:r>
              <a:rPr lang="ru-RU" dirty="0" err="1">
                <a:solidFill>
                  <a:srgbClr val="0F2B5E"/>
                </a:solidFill>
              </a:rPr>
              <a:t>батчи</a:t>
            </a:r>
            <a:r>
              <a:rPr lang="ru-RU" dirty="0">
                <a:solidFill>
                  <a:srgbClr val="0F2B5E"/>
                </a:solidFill>
              </a:rPr>
              <a:t> к одному и тому же виду – то есть диапазону параметров.</a:t>
            </a:r>
            <a:endParaRPr lang="ru-RU" altLang="ru-RU" dirty="0">
              <a:solidFill>
                <a:srgbClr val="0F2B5E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 самом деле это эвристическая гипотеза, наличие и виляние ковариационного сдвига не доказано</a:t>
            </a:r>
            <a:r>
              <a:rPr lang="ru-RU" altLang="ru-RU" sz="2800" dirty="0">
                <a:solidFill>
                  <a:srgbClr val="0F2B5E"/>
                </a:solidFill>
              </a:rPr>
              <a:t>.</a:t>
            </a:r>
          </a:p>
        </p:txBody>
      </p:sp>
      <p:pic>
        <p:nvPicPr>
          <p:cNvPr id="2050" name="Picture 2" descr="Введение в машинное обучение и искусственные нейронные сети">
            <a:extLst>
              <a:ext uri="{FF2B5EF4-FFF2-40B4-BE49-F238E27FC236}">
                <a16:creationId xmlns:a16="http://schemas.microsoft.com/office/drawing/2014/main" id="{A1F373F9-B25E-2FCD-1AB0-7476772C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84" y="4828054"/>
            <a:ext cx="7567246" cy="16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37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 из реализаций идеи компенсации разниц параметров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батчей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– это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 err="1">
                <a:solidFill>
                  <a:srgbClr val="C00000"/>
                </a:solidFill>
                <a:latin typeface="Mont Regular" panose="00000700000000000000" pitchFamily="2" charset="0"/>
              </a:rPr>
              <a:t>батч</a:t>
            </a:r>
            <a:r>
              <a:rPr lang="ru-RU" sz="2000" dirty="0">
                <a:solidFill>
                  <a:srgbClr val="C00000"/>
                </a:solidFill>
                <a:latin typeface="Mont Regular" panose="00000700000000000000" pitchFamily="2" charset="0"/>
              </a:rPr>
              <a:t> нормализация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Mont Regular" panose="00000700000000000000" pitchFamily="2" charset="0"/>
              </a:rPr>
              <a:t>BatchNorm</a:t>
            </a:r>
            <a:r>
              <a:rPr 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)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BatchNorm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dirty="0">
                <a:solidFill>
                  <a:srgbClr val="0F2B5E"/>
                </a:solidFill>
                <a:latin typeface="Mont Regular" panose="00000700000000000000" pitchFamily="2" charset="0"/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Тогда еще и получится избежать вымывания градиента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617739"/>
              </p:ext>
            </p:extLst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normalize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scale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function and its derevative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37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Метод </a:t>
                </a:r>
                <a:r>
                  <a:rPr 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-нормализации 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(</a:t>
                </a: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BatchNorm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)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dirty="0" err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dirty="0" err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размер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батча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батчу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- 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батчу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431" t="-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1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Для тестов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получаются входе тренировки как </a:t>
                </a:r>
                <a:r>
                  <a:rPr lang="en-US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EMA:</a:t>
                </a:r>
                <a:endParaRPr lang="ru-RU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</a:t>
                </a:r>
                <a:endParaRPr lang="en-US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</a:t>
                </a:r>
                <a:endParaRPr lang="ru-RU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 веса экспоненциального сглаживания;</a:t>
                </a:r>
                <a:endParaRPr lang="en-US" altLang="ru-RU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:r>
                  <a:rPr lang="en-US" altLang="ru-RU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</a:t>
                </a:r>
                <a:r>
                  <a:rPr lang="en-US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431" t="-1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Batch Norm Explained Visually — How it works, and why neural networks need  it | by Ketan Dosh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28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4" name="AutoShape 2" descr="Batch Norm Explained Visually — How it works, and why neural networks need  it | by Ketan Dosh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The Role of Batch Normalization in CNNs - viso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62" y="5010729"/>
            <a:ext cx="5480538" cy="18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118680"/>
            <a:ext cx="9039226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7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07975" y="871672"/>
            <a:ext cx="113582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Достоинства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-нормализации</a:t>
            </a:r>
            <a:r>
              <a:rPr lang="en-US" sz="2800" dirty="0">
                <a:solidFill>
                  <a:srgbClr val="0F2B5E"/>
                </a:solidFill>
              </a:rPr>
              <a:t>: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Регуляризация различий в статистических параметрах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 их усреднение.</a:t>
            </a:r>
            <a:endParaRPr lang="en-US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В т.ч.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B25D12E-962C-6C46-6E2F-6058B43608E8}"/>
              </a:ext>
            </a:extLst>
          </p:cNvPr>
          <p:cNvSpPr txBox="1">
            <a:spLocks/>
          </p:cNvSpPr>
          <p:nvPr/>
        </p:nvSpPr>
        <p:spPr>
          <a:xfrm>
            <a:off x="882982" y="160337"/>
            <a:ext cx="10649925" cy="91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123752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5575" y="871672"/>
            <a:ext cx="118563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0F2B5E"/>
                </a:solidFill>
              </a:rPr>
              <a:t>Недостатки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-нормализации</a:t>
            </a:r>
            <a:r>
              <a:rPr lang="en-US" sz="2800" dirty="0">
                <a:solidFill>
                  <a:srgbClr val="0F2B5E"/>
                </a:solidFill>
              </a:rPr>
              <a:t>: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Снижение точности вывода для переменного размера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en-US" sz="2800" dirty="0">
                <a:solidFill>
                  <a:srgbClr val="0F2B5E"/>
                </a:solidFill>
              </a:rPr>
              <a:t>.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Может дать разную точность на </a:t>
            </a:r>
            <a:r>
              <a:rPr lang="ru-RU" sz="2800" dirty="0" err="1">
                <a:solidFill>
                  <a:srgbClr val="0F2B5E"/>
                </a:solidFill>
              </a:rPr>
              <a:t>предобучение</a:t>
            </a:r>
            <a:r>
              <a:rPr lang="ru-RU" sz="2800" dirty="0">
                <a:solidFill>
                  <a:srgbClr val="0F2B5E"/>
                </a:solidFill>
              </a:rPr>
              <a:t>, обучении и в </a:t>
            </a:r>
            <a:r>
              <a:rPr lang="en-US" sz="2800" dirty="0" err="1">
                <a:solidFill>
                  <a:srgbClr val="0F2B5E"/>
                </a:solidFill>
              </a:rPr>
              <a:t>работе</a:t>
            </a:r>
            <a:r>
              <a:rPr lang="ru-RU" sz="2800" dirty="0">
                <a:solidFill>
                  <a:srgbClr val="0F2B5E"/>
                </a:solidFill>
              </a:rPr>
              <a:t>, </a:t>
            </a:r>
            <a:br>
              <a:rPr lang="ru-RU" sz="2800" dirty="0">
                <a:solidFill>
                  <a:srgbClr val="0F2B5E"/>
                </a:solidFill>
              </a:rPr>
            </a:br>
            <a:r>
              <a:rPr lang="ru-RU" sz="2800" dirty="0">
                <a:solidFill>
                  <a:srgbClr val="0F2B5E"/>
                </a:solidFill>
              </a:rPr>
              <a:t>проблемы с переносом обучения.</a:t>
            </a:r>
            <a:endParaRPr lang="en-US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Хорошо </a:t>
            </a:r>
            <a:r>
              <a:rPr lang="ru-RU" sz="2800" dirty="0" err="1">
                <a:solidFill>
                  <a:srgbClr val="0F2B5E"/>
                </a:solidFill>
              </a:rPr>
              <a:t>регуляризует</a:t>
            </a:r>
            <a:r>
              <a:rPr lang="ru-RU" sz="2800" dirty="0">
                <a:solidFill>
                  <a:srgbClr val="0F2B5E"/>
                </a:solidFill>
              </a:rPr>
              <a:t> только большие размеры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 </a:t>
            </a:r>
            <a:br>
              <a:rPr lang="ru-RU" sz="2800" dirty="0">
                <a:solidFill>
                  <a:srgbClr val="0F2B5E"/>
                </a:solidFill>
              </a:rPr>
            </a:br>
            <a:r>
              <a:rPr lang="ru-RU" sz="2800" dirty="0">
                <a:solidFill>
                  <a:srgbClr val="0F2B5E"/>
                </a:solidFill>
              </a:rPr>
              <a:t>(рекомендуют 50-100 экземпляров в </a:t>
            </a:r>
            <a:r>
              <a:rPr lang="ru-RU" sz="2800" dirty="0" err="1">
                <a:solidFill>
                  <a:srgbClr val="0F2B5E"/>
                </a:solidFill>
              </a:rPr>
              <a:t>батче</a:t>
            </a:r>
            <a:r>
              <a:rPr lang="ru-RU" sz="2800" dirty="0">
                <a:solidFill>
                  <a:srgbClr val="0F2B5E"/>
                </a:solidFill>
              </a:rPr>
              <a:t>)</a:t>
            </a:r>
            <a:r>
              <a:rPr lang="en-US" sz="2800" dirty="0">
                <a:solidFill>
                  <a:srgbClr val="0F2B5E"/>
                </a:solidFill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Не известно есть </a:t>
            </a:r>
            <a:r>
              <a:rPr lang="ru-RU" sz="2800" dirty="0" err="1">
                <a:solidFill>
                  <a:srgbClr val="0F2B5E"/>
                </a:solidFill>
              </a:rPr>
              <a:t>ковар</a:t>
            </a:r>
            <a:r>
              <a:rPr lang="ru-RU" sz="2800" dirty="0">
                <a:solidFill>
                  <a:srgbClr val="0F2B5E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Метод как правило не работает с другими типами регуляризации </a:t>
            </a:r>
            <a:r>
              <a:rPr lang="en-US" sz="2800" dirty="0">
                <a:solidFill>
                  <a:srgbClr val="0F2B5E"/>
                </a:solidFill>
              </a:rPr>
              <a:t>(L1,L2, </a:t>
            </a:r>
            <a:r>
              <a:rPr lang="ru-RU" sz="2800" dirty="0">
                <a:solidFill>
                  <a:srgbClr val="0F2B5E"/>
                </a:solidFill>
              </a:rPr>
              <a:t>особенно </a:t>
            </a:r>
            <a:r>
              <a:rPr lang="ru-RU" sz="2800" dirty="0" err="1">
                <a:solidFill>
                  <a:srgbClr val="0F2B5E"/>
                </a:solidFill>
              </a:rPr>
              <a:t>дропаут</a:t>
            </a:r>
            <a:r>
              <a:rPr lang="ru-RU" sz="2800" dirty="0">
                <a:solidFill>
                  <a:srgbClr val="0F2B5E"/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Как правили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. Норм используется перед функцией активации – но иногда ставят после.</a:t>
            </a:r>
            <a:endParaRPr lang="en-US" sz="2800" dirty="0">
              <a:solidFill>
                <a:srgbClr val="0F2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40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F2B5E"/>
                </a:solidFill>
                <a:latin typeface="Mont " pitchFamily="2" charset="0"/>
                <a:cs typeface="+mn-cs"/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726393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Нормализация слоя </a:t>
            </a:r>
            <a:r>
              <a:rPr lang="en-US" altLang="ru-RU" b="1" dirty="0">
                <a:solidFill>
                  <a:srgbClr val="000000"/>
                </a:solidFill>
              </a:rPr>
              <a:t>(Layer Norm)</a:t>
            </a:r>
            <a:r>
              <a:rPr lang="ru-RU" altLang="ru-RU" b="1" dirty="0">
                <a:solidFill>
                  <a:srgbClr val="000000"/>
                </a:solidFill>
              </a:rPr>
              <a:t> – </a:t>
            </a:r>
            <a:r>
              <a:rPr lang="ru-RU" altLang="ru-RU" dirty="0">
                <a:solidFill>
                  <a:srgbClr val="000000"/>
                </a:solidFill>
              </a:rPr>
              <a:t>усреднение по слою, популярно в </a:t>
            </a:r>
            <a:r>
              <a:rPr lang="ru-RU" altLang="ru-RU" dirty="0" err="1">
                <a:solidFill>
                  <a:srgbClr val="000000"/>
                </a:solidFill>
              </a:rPr>
              <a:t>трансформерах</a:t>
            </a:r>
            <a:r>
              <a:rPr lang="ru-RU" altLang="ru-RU" dirty="0">
                <a:solidFill>
                  <a:srgbClr val="000000"/>
                </a:solidFill>
              </a:rPr>
              <a:t>, среднее и дисперсия считаются как в тренировке, так и в тесте.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 err="1">
                <a:solidFill>
                  <a:srgbClr val="000000"/>
                </a:solidFill>
              </a:rPr>
              <a:t>Экземплярная</a:t>
            </a:r>
            <a:r>
              <a:rPr lang="ru-RU" altLang="ru-RU" b="1" dirty="0">
                <a:solidFill>
                  <a:srgbClr val="000000"/>
                </a:solidFill>
              </a:rPr>
              <a:t> нормализация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en-US" altLang="ru-RU" dirty="0">
                <a:solidFill>
                  <a:srgbClr val="000000"/>
                </a:solidFill>
              </a:rPr>
              <a:t>(</a:t>
            </a:r>
            <a:r>
              <a:rPr lang="en-US" altLang="ru-RU" b="1" dirty="0">
                <a:solidFill>
                  <a:srgbClr val="000000"/>
                </a:solidFill>
              </a:rPr>
              <a:t>Instance Norm</a:t>
            </a:r>
            <a:r>
              <a:rPr lang="en-US" altLang="ru-RU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:</a:t>
            </a:r>
            <a:r>
              <a:rPr lang="ru-RU" altLang="ru-RU" b="1" dirty="0">
                <a:solidFill>
                  <a:srgbClr val="000000"/>
                </a:solidFill>
              </a:rPr>
              <a:t> – </a:t>
            </a:r>
            <a:r>
              <a:rPr lang="ru-RU" altLang="ru-RU" dirty="0">
                <a:solidFill>
                  <a:srgbClr val="000000"/>
                </a:solidFill>
              </a:rPr>
              <a:t>используют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dirty="0">
                <a:solidFill>
                  <a:srgbClr val="000000"/>
                </a:solidFill>
              </a:rPr>
              <a:t>в некоторых сетях переноса стиля</a:t>
            </a:r>
            <a:r>
              <a:rPr lang="ru-RU" altLang="ru-RU" b="1" dirty="0">
                <a:solidFill>
                  <a:srgbClr val="000000"/>
                </a:solidFill>
              </a:rPr>
              <a:t>, </a:t>
            </a:r>
            <a:r>
              <a:rPr lang="ru-RU" altLang="ru-RU" dirty="0">
                <a:solidFill>
                  <a:srgbClr val="000000"/>
                </a:solidFill>
              </a:rPr>
              <a:t>нормализация вдоль осей изображения (H,W), на тесте как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-норм. смысл  такой же как от </a:t>
            </a:r>
            <a:r>
              <a:rPr lang="ru-RU" altLang="ru-RU" dirty="0" err="1">
                <a:solidFill>
                  <a:srgbClr val="000000"/>
                </a:solidFill>
              </a:rPr>
              <a:t>автоконтраста</a:t>
            </a:r>
            <a:r>
              <a:rPr lang="ru-RU" altLang="ru-RU" dirty="0">
                <a:solidFill>
                  <a:srgbClr val="000000"/>
                </a:solidFill>
              </a:rPr>
              <a:t>. 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Групповая нормализация</a:t>
            </a:r>
            <a:r>
              <a:rPr lang="en-US" altLang="ru-RU" b="1" dirty="0">
                <a:solidFill>
                  <a:srgbClr val="000000"/>
                </a:solidFill>
              </a:rPr>
              <a:t> </a:t>
            </a:r>
            <a:r>
              <a:rPr lang="en-US" altLang="ru-RU" dirty="0">
                <a:solidFill>
                  <a:srgbClr val="000000"/>
                </a:solidFill>
              </a:rPr>
              <a:t>(</a:t>
            </a:r>
            <a:r>
              <a:rPr lang="en-US" altLang="ru-RU" b="1" dirty="0">
                <a:solidFill>
                  <a:srgbClr val="000000"/>
                </a:solidFill>
              </a:rPr>
              <a:t>Group Norm</a:t>
            </a:r>
            <a:r>
              <a:rPr lang="en-US" altLang="ru-RU" dirty="0">
                <a:solidFill>
                  <a:srgbClr val="000000"/>
                </a:solidFill>
              </a:rPr>
              <a:t>) </a:t>
            </a:r>
            <a:r>
              <a:rPr lang="ru-RU" altLang="ru-RU" dirty="0">
                <a:solidFill>
                  <a:srgbClr val="000000"/>
                </a:solidFill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-норме для маленьких выборок.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Переключаемая норма</a:t>
            </a:r>
            <a:r>
              <a:rPr lang="en-US" altLang="ru-RU" b="1" dirty="0">
                <a:solidFill>
                  <a:srgbClr val="000000"/>
                </a:solidFill>
              </a:rPr>
              <a:t> (Switch Norm</a:t>
            </a:r>
            <a:r>
              <a:rPr lang="en-US" altLang="ru-RU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: комбинация других типов (</a:t>
            </a:r>
            <a:r>
              <a:rPr lang="ru-RU" altLang="ru-RU" dirty="0" err="1">
                <a:solidFill>
                  <a:srgbClr val="000000"/>
                </a:solidFill>
              </a:rPr>
              <a:t>напр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 и слой)</a:t>
            </a:r>
            <a:r>
              <a:rPr lang="en-US" altLang="ru-RU" dirty="0">
                <a:solidFill>
                  <a:srgbClr val="000000"/>
                </a:solidFill>
              </a:rPr>
              <a:t>.</a:t>
            </a:r>
            <a:endParaRPr lang="ru-RU" altLang="ru-RU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3" y="3679205"/>
            <a:ext cx="8666445" cy="2336627"/>
          </a:xfrm>
          <a:prstGeom prst="rect">
            <a:avLst/>
          </a:prstGeom>
        </p:spPr>
      </p:pic>
      <p:sp>
        <p:nvSpPr>
          <p:cNvPr id="13" name="AutoShape 5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20" y="3682585"/>
            <a:ext cx="26193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нормализации весовых параметров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en-US" altLang="ru-RU" sz="2000" dirty="0"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16193" y="871672"/>
                <a:ext cx="11112382" cy="4029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Иногда лучше нормализовать весовые параметры, чем данные</a:t>
                </a:r>
                <a:r>
                  <a:rPr lang="ru-RU" altLang="ru-RU" b="1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1000" b="1" dirty="0">
                  <a:solidFill>
                    <a:srgbClr val="000000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батч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1100" dirty="0">
                  <a:solidFill>
                    <a:srgbClr val="000000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0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0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000" b="1" dirty="0">
                  <a:solidFill>
                    <a:srgbClr val="000000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Спектральная нормализация – </a:t>
                </a:r>
                <a:r>
                  <a:rPr lang="en-US" altLang="ru-RU" sz="2000" b="1" dirty="0" err="1">
                    <a:solidFill>
                      <a:srgbClr val="000000"/>
                    </a:solidFill>
                  </a:rPr>
                  <a:t>denoisng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Разложение весовых параметров по </a:t>
                </a:r>
                <a:r>
                  <a:rPr lang="en-US" altLang="ru-RU" sz="2000" b="1" dirty="0">
                    <a:solidFill>
                      <a:srgbClr val="000000"/>
                    </a:solidFill>
                  </a:rPr>
                  <a:t>SVD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или </a:t>
                </a:r>
                <a:r>
                  <a:rPr lang="en-US" altLang="ru-RU" sz="2000" b="1" dirty="0">
                    <a:solidFill>
                      <a:srgbClr val="000000"/>
                    </a:solidFill>
                  </a:rPr>
                  <a:t>EV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и их фильтрация.</a:t>
                </a:r>
                <a:endParaRPr lang="en-US" altLang="ru-RU" sz="2000" b="1" dirty="0">
                  <a:solidFill>
                    <a:srgbClr val="000000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/>
                </a:r>
                <a:br>
                  <a:rPr lang="en-US" altLang="ru-RU" sz="2000" dirty="0">
                    <a:solidFill>
                      <a:srgbClr val="000000"/>
                    </a:solidFill>
                  </a:rPr>
                </a:br>
                <a:r>
                  <a:rPr lang="ru-RU" altLang="ru-RU" sz="2000" dirty="0">
                    <a:solidFill>
                      <a:srgbClr val="000000"/>
                    </a:solidFill>
                  </a:rPr>
                  <a:t>метода главных компонент 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(PCA)</a:t>
                </a:r>
              </a:p>
              <a:p>
                <a:pPr lvl="1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endParaRPr lang="ru-RU" alt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3" y="871672"/>
                <a:ext cx="11112382" cy="4029758"/>
              </a:xfrm>
              <a:prstGeom prst="rect">
                <a:avLst/>
              </a:prstGeom>
              <a:blipFill>
                <a:blip r:embed="rId2"/>
                <a:stretch>
                  <a:fillRect l="-456" t="-9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GroupNorm + WS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 t="14795" b="17483"/>
          <a:stretch/>
        </p:blipFill>
        <p:spPr bwMode="auto">
          <a:xfrm>
            <a:off x="8068019" y="3284220"/>
            <a:ext cx="3635445" cy="30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Проблема деградации глубокой сети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6EDB5-3C51-40C9-9346-A8BE5FB3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44" y="1290306"/>
            <a:ext cx="11545035" cy="4799293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b="1" dirty="0"/>
              <a:t>Проблема деградации глубокой сети – </a:t>
            </a:r>
            <a:r>
              <a:rPr lang="ru-RU" altLang="en-US" sz="2200" dirty="0"/>
              <a:t>на практике увеличение числа параметров и числа слоев выше некоторого порога </a:t>
            </a:r>
            <a:r>
              <a:rPr lang="en-US" altLang="en-US" sz="2200" dirty="0" err="1"/>
              <a:t>может</a:t>
            </a:r>
            <a:r>
              <a:rPr lang="ru-RU" altLang="en-US" sz="2200" dirty="0"/>
              <a:t> приводить к снижению точности работы сети.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/>
              <a:t>Даже если использовать регуляризацию и прочие методы. </a:t>
            </a:r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/>
              <a:t>из за того, что слои могут иметь вымытый градиент и прочие проблемы обучения.</a:t>
            </a:r>
            <a:endParaRPr lang="en-US" alt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1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-apple-system"/>
              </a:rPr>
              <a:t>Почему это может сработать?</a:t>
            </a:r>
            <a:endParaRPr lang="ru-RU" sz="3200" dirty="0">
              <a:latin typeface="-apple-system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Автоматические признаки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28831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34894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3174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7540462" y="2525058"/>
            <a:ext cx="425592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-apple-system"/>
              </a:rPr>
              <a:t>Признаки, они повсюду </a:t>
            </a:r>
          </a:p>
        </p:txBody>
      </p:sp>
    </p:spTree>
    <p:extLst>
      <p:ext uri="{BB962C8B-B14F-4D97-AF65-F5344CB8AC3E}">
        <p14:creationId xmlns:p14="http://schemas.microsoft.com/office/powerpoint/2010/main" val="22590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  <p:bldP spid="35" grpId="0" animBg="1"/>
      <p:bldP spid="36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Проблема деградации глубокой сети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Однако, реализация впрямую в не даст роста точности.</a:t>
                </a:r>
                <a:endParaRPr lang="en-US" alt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сверточного</a:t>
                </a: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слоев.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440" t="-792" r="-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978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Остаточные связи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Решение этой проблемы – использование параллельно тождественного и </a:t>
            </a:r>
            <a:r>
              <a:rPr lang="ru-RU" alt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сверточного</a:t>
            </a: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слоев.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 </a:t>
            </a:r>
            <a:endParaRPr lang="en-US" sz="1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8" y="1768322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9443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97" y="1479266"/>
            <a:ext cx="741055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6" name="Заголовок 1"/>
          <p:cNvSpPr txBox="1">
            <a:spLocks/>
          </p:cNvSpPr>
          <p:nvPr/>
        </p:nvSpPr>
        <p:spPr>
          <a:xfrm>
            <a:off x="1522457" y="-2955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Что должен делать каждый слой?</a:t>
            </a: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93" y="3240967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637" y="3717228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981" y="4190641"/>
            <a:ext cx="426520" cy="382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883" y="4696125"/>
            <a:ext cx="416657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88420" y="2264026"/>
            <a:ext cx="420343" cy="3881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73481" y="1745367"/>
            <a:ext cx="427856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9230837" y="542781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4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Перцептрон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Розенблата</a:t>
            </a:r>
            <a:endParaRPr lang="ru-RU" sz="32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425" y="764704"/>
            <a:ext cx="11534775" cy="2952328"/>
          </a:xfrm>
        </p:spPr>
        <p:txBody>
          <a:bodyPr>
            <a:noAutofit/>
          </a:bodyPr>
          <a:lstStyle/>
          <a:p>
            <a:r>
              <a:rPr lang="ru-RU" dirty="0" err="1"/>
              <a:t>Перцептроны</a:t>
            </a:r>
            <a:r>
              <a:rPr lang="ru-RU" dirty="0"/>
              <a:t> или персептроны (от </a:t>
            </a:r>
            <a:r>
              <a:rPr lang="ru-RU" dirty="0" err="1"/>
              <a:t>perceptio</a:t>
            </a:r>
            <a:r>
              <a:rPr lang="ru-RU" dirty="0"/>
              <a:t> – восприятие) были первыми искусственными нейронными сетями, появившимися в результате многолетних исследований мозга животных и человека. </a:t>
            </a:r>
          </a:p>
          <a:p>
            <a:r>
              <a:rPr lang="ru-RU" dirty="0"/>
              <a:t>Проблема одиночного </a:t>
            </a:r>
            <a:r>
              <a:rPr lang="ru-RU" dirty="0" err="1"/>
              <a:t>перцептрона</a:t>
            </a:r>
            <a:r>
              <a:rPr lang="ru-RU" dirty="0"/>
              <a:t> – невозможность решения проблемы исключающего лили (проблемы </a:t>
            </a:r>
            <a:r>
              <a:rPr lang="en-US" dirty="0"/>
              <a:t>XOR)</a:t>
            </a:r>
            <a:endParaRPr lang="ru-RU" dirty="0"/>
          </a:p>
          <a:p>
            <a:pPr lvl="1"/>
            <a:r>
              <a:rPr lang="ru-RU" dirty="0"/>
              <a:t>Использование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МакКаллока-Питтса</a:t>
            </a:r>
            <a:r>
              <a:rPr lang="ru-RU" dirty="0"/>
              <a:t> ограничено.</a:t>
            </a:r>
            <a:endParaRPr lang="en-US" dirty="0"/>
          </a:p>
          <a:p>
            <a:r>
              <a:rPr lang="ru-RU" dirty="0"/>
              <a:t>Решение – использование многослойного </a:t>
            </a:r>
            <a:r>
              <a:rPr lang="ru-RU" dirty="0" err="1"/>
              <a:t>перцептрона</a:t>
            </a:r>
            <a:r>
              <a:rPr lang="ru-RU" dirty="0"/>
              <a:t> –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Розенблата</a:t>
            </a:r>
            <a:endParaRPr lang="ru-RU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4293095"/>
            <a:ext cx="2596372" cy="242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77" y="4293095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1/1e/Simple_perceptron.svg/280px-Simple_perceptr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1" y="4526471"/>
            <a:ext cx="2231537" cy="15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3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78" y="360781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перцептрон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764704"/>
            <a:ext cx="11449050" cy="5544616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Румельхарта</a:t>
            </a:r>
            <a:endParaRPr lang="ru-RU"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Все веса обучаются алгоритмом 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обратного распространения ошибки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увеличение слоев (больше трех) – для уменьшения числа параметров в каждом слое.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Использование нелинейной функции активации.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произвольная архитектура связей (в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т.ч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., и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полносвязные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сети).</a:t>
            </a:r>
          </a:p>
          <a:p>
            <a:pPr lvl="1"/>
            <a:endParaRPr lang="ru-RU" sz="20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30" y="2891781"/>
            <a:ext cx="7680920" cy="36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2400" b="1" dirty="0"/>
              <a:t>Многослойным </a:t>
            </a:r>
            <a:r>
              <a:rPr lang="ru-RU" sz="2400" b="1" dirty="0" err="1"/>
              <a:t>перцептрон</a:t>
            </a:r>
            <a:r>
              <a:rPr lang="ru-RU" sz="2400" b="1" dirty="0"/>
              <a:t> по </a:t>
            </a:r>
            <a:r>
              <a:rPr lang="ru-RU" sz="2400" b="1" dirty="0" err="1"/>
              <a:t>Румельхарту</a:t>
            </a:r>
            <a:r>
              <a:rPr lang="ru-RU" sz="2400" b="1" dirty="0"/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875" y="764704"/>
            <a:ext cx="11601450" cy="5544616"/>
          </a:xfrm>
        </p:spPr>
        <p:txBody>
          <a:bodyPr>
            <a:noAutofit/>
          </a:bodyPr>
          <a:lstStyle/>
          <a:p>
            <a:r>
              <a:rPr lang="ru-RU" dirty="0" err="1">
                <a:solidFill>
                  <a:srgbClr val="0F2B5E"/>
                </a:solidFill>
              </a:rPr>
              <a:t>Перцептрон</a:t>
            </a:r>
            <a:r>
              <a:rPr lang="ru-RU" dirty="0">
                <a:solidFill>
                  <a:srgbClr val="0F2B5E"/>
                </a:solidFill>
              </a:rPr>
              <a:t> </a:t>
            </a:r>
            <a:r>
              <a:rPr lang="ru-RU" dirty="0" err="1">
                <a:solidFill>
                  <a:srgbClr val="0F2B5E"/>
                </a:solidFill>
              </a:rPr>
              <a:t>Румельхарта</a:t>
            </a:r>
            <a:endParaRPr lang="ru-RU" dirty="0">
              <a:solidFill>
                <a:srgbClr val="0F2B5E"/>
              </a:solidFill>
            </a:endParaRPr>
          </a:p>
          <a:p>
            <a:pPr lvl="1"/>
            <a:r>
              <a:rPr lang="ru-RU" sz="2800" dirty="0">
                <a:solidFill>
                  <a:srgbClr val="C00000"/>
                </a:solidFill>
              </a:rPr>
              <a:t>Функция ошибки </a:t>
            </a:r>
            <a:r>
              <a:rPr lang="ru-RU" sz="2800" dirty="0">
                <a:solidFill>
                  <a:srgbClr val="0F2B5E"/>
                </a:solidFill>
              </a:rPr>
              <a:t>- некоторая статистическая мера невязки между нужным и получаемым значением.</a:t>
            </a:r>
          </a:p>
          <a:p>
            <a:pPr lvl="1"/>
            <a:r>
              <a:rPr lang="ru-RU" sz="2800" dirty="0">
                <a:solidFill>
                  <a:srgbClr val="0F2B5E"/>
                </a:solidFill>
              </a:rPr>
              <a:t>Обучение до стабилизации весовых коэффициентов при обучении или прерывается ранее, чтобы избежать переобучения.</a:t>
            </a:r>
          </a:p>
          <a:p>
            <a:pPr lvl="1"/>
            <a:r>
              <a:rPr lang="ru-RU" sz="2800" dirty="0">
                <a:solidFill>
                  <a:srgbClr val="0F2B5E"/>
                </a:solidFill>
              </a:rPr>
              <a:t>преимущество улучшится способность к обобщению, то есть к правильным реакциям на стимулы которым </a:t>
            </a:r>
            <a:r>
              <a:rPr lang="ru-RU" sz="2800" dirty="0" err="1">
                <a:solidFill>
                  <a:srgbClr val="0F2B5E"/>
                </a:solidFill>
              </a:rPr>
              <a:t>перцептрон</a:t>
            </a:r>
            <a:r>
              <a:rPr lang="ru-RU" sz="2800" dirty="0">
                <a:solidFill>
                  <a:srgbClr val="0F2B5E"/>
                </a:solidFill>
              </a:rPr>
              <a:t> не обучался. </a:t>
            </a:r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ÐÐ½Ð¾Ð³Ð¾ÑÐ»Ð¾Ð¹Ð½ÑÐ¹ Ð¿ÐµÑÑÐµÐ¿ÑÑÐ¾Ð½ Ð ÑÐ¼ÐµÐ»ÑÑÐ°ÑÑÐ°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17" y="3724363"/>
            <a:ext cx="5745207" cy="27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2322</Words>
  <Application>Microsoft Office PowerPoint</Application>
  <PresentationFormat>Широкоэкранный</PresentationFormat>
  <Paragraphs>557</Paragraphs>
  <Slides>51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Cambria Math</vt:lpstr>
      <vt:lpstr>Comic Sans MS</vt:lpstr>
      <vt:lpstr>Georgia</vt:lpstr>
      <vt:lpstr>Jost</vt:lpstr>
      <vt:lpstr>Mont </vt:lpstr>
      <vt:lpstr>Mont Regular</vt:lpstr>
      <vt:lpstr>Mont SemiBold</vt:lpstr>
      <vt:lpstr>Mont SemiBold Italic</vt:lpstr>
      <vt:lpstr>Times New Roman</vt:lpstr>
      <vt:lpstr>Verdana</vt:lpstr>
      <vt:lpstr>Тема Office</vt:lpstr>
      <vt:lpstr>Обучение нейронных сетей</vt:lpstr>
      <vt:lpstr>Принцип работы нейронных сетей</vt:lpstr>
      <vt:lpstr>Принцип работы нейронных сетей</vt:lpstr>
      <vt:lpstr>Структура  Нейронной Сети</vt:lpstr>
      <vt:lpstr>Почему это может сработать?</vt:lpstr>
      <vt:lpstr>Презентация PowerPoint</vt:lpstr>
      <vt:lpstr>Перцептрон Розенблата</vt:lpstr>
      <vt:lpstr> Многослойным перцептрон</vt:lpstr>
      <vt:lpstr> Многослойным перцептрон по Румельхарту (MLP) </vt:lpstr>
      <vt:lpstr>Презентация PowerPoint</vt:lpstr>
      <vt:lpstr>Обучение нейронной сети</vt:lpstr>
      <vt:lpstr>Схема обучения многослойного перцептрона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Презентация PowerPoint</vt:lpstr>
      <vt:lpstr>Методы градиентного спуска</vt:lpstr>
      <vt:lpstr>Методы градиентного спуска</vt:lpstr>
      <vt:lpstr>Методы градиентного спуска</vt:lpstr>
      <vt:lpstr>Особенности валидации</vt:lpstr>
      <vt:lpstr>Особенности валидации K-fold  </vt:lpstr>
      <vt:lpstr>Особенности валидации </vt:lpstr>
      <vt:lpstr>Особенности валидации модификаций K-fold </vt:lpstr>
      <vt:lpstr>Адаптивный градиентный спуск</vt:lpstr>
      <vt:lpstr>Регуляризация</vt:lpstr>
      <vt:lpstr>Соадоптация слоев нейронной сети</vt:lpstr>
      <vt:lpstr>Соадоптация слоев нейронной сети</vt:lpstr>
      <vt:lpstr>Метод Дропаут (Dropout)</vt:lpstr>
      <vt:lpstr>Метод Дропаут (Dropout)</vt:lpstr>
      <vt:lpstr>Метод Дропаут (Dropout)</vt:lpstr>
      <vt:lpstr>Особенности метода Дропаут</vt:lpstr>
      <vt:lpstr>Примеры аугментации</vt:lpstr>
      <vt:lpstr>Современные примеры аугментации</vt:lpstr>
      <vt:lpstr>Необходимость нормализации,  ковариационный сдвиг?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Метод батч-нормализации </vt:lpstr>
      <vt:lpstr>Презентация PowerPoint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Проблема деградации глубокой сети</vt:lpstr>
      <vt:lpstr>Остаточные связи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49</cp:revision>
  <dcterms:created xsi:type="dcterms:W3CDTF">2024-07-09T13:14:28Z</dcterms:created>
  <dcterms:modified xsi:type="dcterms:W3CDTF">2025-01-09T11:16:47Z</dcterms:modified>
</cp:coreProperties>
</file>